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103"/>
  </p:notesMasterIdLst>
  <p:handoutMasterIdLst>
    <p:handoutMasterId r:id="rId104"/>
  </p:handoutMasterIdLst>
  <p:sldIdLst>
    <p:sldId id="256" r:id="rId5"/>
    <p:sldId id="342" r:id="rId6"/>
    <p:sldId id="257" r:id="rId7"/>
    <p:sldId id="343" r:id="rId8"/>
    <p:sldId id="282" r:id="rId9"/>
    <p:sldId id="283" r:id="rId10"/>
    <p:sldId id="269" r:id="rId11"/>
    <p:sldId id="270" r:id="rId12"/>
    <p:sldId id="274" r:id="rId13"/>
    <p:sldId id="271" r:id="rId14"/>
    <p:sldId id="272" r:id="rId15"/>
    <p:sldId id="273" r:id="rId16"/>
    <p:sldId id="284" r:id="rId17"/>
    <p:sldId id="285" r:id="rId18"/>
    <p:sldId id="275" r:id="rId19"/>
    <p:sldId id="281" r:id="rId20"/>
    <p:sldId id="276" r:id="rId21"/>
    <p:sldId id="277" r:id="rId22"/>
    <p:sldId id="278" r:id="rId23"/>
    <p:sldId id="279" r:id="rId24"/>
    <p:sldId id="345" r:id="rId25"/>
    <p:sldId id="369" r:id="rId26"/>
    <p:sldId id="347" r:id="rId27"/>
    <p:sldId id="348" r:id="rId28"/>
    <p:sldId id="286"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27" r:id="rId44"/>
    <p:sldId id="304" r:id="rId45"/>
    <p:sldId id="303" r:id="rId46"/>
    <p:sldId id="305" r:id="rId47"/>
    <p:sldId id="306" r:id="rId48"/>
    <p:sldId id="315" r:id="rId49"/>
    <p:sldId id="316" r:id="rId50"/>
    <p:sldId id="317" r:id="rId51"/>
    <p:sldId id="328" r:id="rId52"/>
    <p:sldId id="318" r:id="rId53"/>
    <p:sldId id="323" r:id="rId54"/>
    <p:sldId id="329" r:id="rId55"/>
    <p:sldId id="319" r:id="rId56"/>
    <p:sldId id="338" r:id="rId57"/>
    <p:sldId id="307" r:id="rId58"/>
    <p:sldId id="330" r:id="rId59"/>
    <p:sldId id="331" r:id="rId60"/>
    <p:sldId id="344" r:id="rId61"/>
    <p:sldId id="337" r:id="rId62"/>
    <p:sldId id="332" r:id="rId63"/>
    <p:sldId id="333" r:id="rId64"/>
    <p:sldId id="334" r:id="rId65"/>
    <p:sldId id="335" r:id="rId66"/>
    <p:sldId id="336" r:id="rId67"/>
    <p:sldId id="326" r:id="rId68"/>
    <p:sldId id="324" r:id="rId69"/>
    <p:sldId id="325" r:id="rId70"/>
    <p:sldId id="341" r:id="rId71"/>
    <p:sldId id="339" r:id="rId72"/>
    <p:sldId id="340" r:id="rId73"/>
    <p:sldId id="320" r:id="rId74"/>
    <p:sldId id="321" r:id="rId75"/>
    <p:sldId id="322" r:id="rId76"/>
    <p:sldId id="314" r:id="rId77"/>
    <p:sldId id="360" r:id="rId78"/>
    <p:sldId id="361" r:id="rId79"/>
    <p:sldId id="364" r:id="rId80"/>
    <p:sldId id="363" r:id="rId81"/>
    <p:sldId id="365" r:id="rId82"/>
    <p:sldId id="366" r:id="rId83"/>
    <p:sldId id="367" r:id="rId84"/>
    <p:sldId id="362" r:id="rId85"/>
    <p:sldId id="349" r:id="rId86"/>
    <p:sldId id="351" r:id="rId87"/>
    <p:sldId id="352" r:id="rId88"/>
    <p:sldId id="353" r:id="rId89"/>
    <p:sldId id="354" r:id="rId90"/>
    <p:sldId id="355" r:id="rId91"/>
    <p:sldId id="356" r:id="rId92"/>
    <p:sldId id="357" r:id="rId93"/>
    <p:sldId id="358" r:id="rId94"/>
    <p:sldId id="359" r:id="rId95"/>
    <p:sldId id="368" r:id="rId96"/>
    <p:sldId id="372" r:id="rId97"/>
    <p:sldId id="370" r:id="rId98"/>
    <p:sldId id="371" r:id="rId99"/>
    <p:sldId id="373" r:id="rId100"/>
    <p:sldId id="374" r:id="rId101"/>
    <p:sldId id="280"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showGuides="1">
      <p:cViewPr varScale="1">
        <p:scale>
          <a:sx n="73" d="100"/>
          <a:sy n="73" d="100"/>
        </p:scale>
        <p:origin x="582" y="78"/>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3/7/2020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3/7/2020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02B9795-92DC-40DC-A1CA-9A4B349D7824}" type="datetimeFigureOut">
              <a:rPr lang="en-US" smtClean="0"/>
              <a:pPr/>
              <a:t>3/7/2020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4DE5-C571-48E8-A5BC-B369434E2F4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smtClean="0"/>
              <a:pPr/>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4DE5-C571-48E8-A5BC-B369434E2F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smtClean="0"/>
              <a:pPr/>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4DE5-C571-48E8-A5BC-B369434E2F44}"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smtClean="0"/>
              <a:pPr/>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4DE5-C571-48E8-A5BC-B369434E2F4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smtClean="0"/>
              <a:pPr/>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4DE5-C571-48E8-A5BC-B369434E2F44}"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smtClean="0"/>
              <a:pPr/>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4DE5-C571-48E8-A5BC-B369434E2F44}"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2B9795-92DC-40DC-A1CA-9A4B349D782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4DE5-C571-48E8-A5BC-B369434E2F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2B9795-92DC-40DC-A1CA-9A4B349D782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4DE5-C571-48E8-A5BC-B369434E2F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smtClean="0"/>
              <a:t>Click icon to add picture</a:t>
            </a: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2B9795-92DC-40DC-A1CA-9A4B349D782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4DE5-C571-48E8-A5BC-B369434E2F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4DE5-C571-48E8-A5BC-B369434E2F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02B9795-92DC-40DC-A1CA-9A4B349D7824}" type="datetimeFigureOut">
              <a:rPr lang="en-US" smtClean="0"/>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F54DE5-C571-48E8-A5BC-B369434E2F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02B9795-92DC-40DC-A1CA-9A4B349D7824}" type="datetimeFigureOut">
              <a:rPr lang="en-US" smtClean="0"/>
              <a:t>3/7/2020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F54DE5-C571-48E8-A5BC-B369434E2F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2B9795-92DC-40DC-A1CA-9A4B349D7824}" type="datetimeFigureOut">
              <a:rPr lang="en-US" smtClean="0"/>
              <a:t>3/7/2020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F54DE5-C571-48E8-A5BC-B369434E2F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smtClean="0"/>
              <a:t>3/7/2020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F54DE5-C571-48E8-A5BC-B369434E2F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F54DE5-C571-48E8-A5BC-B369434E2F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F54DE5-C571-48E8-A5BC-B369434E2F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02B9795-92DC-40DC-A1CA-9A4B349D7824}" type="datetimeFigureOut">
              <a:rPr lang="en-US" smtClean="0"/>
              <a:pPr/>
              <a:t>3/7/2020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FF54DE5-C571-48E8-A5BC-B369434E2F4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leisurelife.000webhostapp.com/"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321167" y="2414954"/>
            <a:ext cx="6928340" cy="1676400"/>
          </a:xfrm>
        </p:spPr>
        <p:txBody>
          <a:bodyPr anchor="ctr">
            <a:noAutofit/>
          </a:bodyPr>
          <a:lstStyle/>
          <a:p>
            <a:pPr algn="ctr"/>
            <a:r>
              <a:rPr lang="en-US" sz="8000" b="1" dirty="0" smtClean="0">
                <a:solidFill>
                  <a:schemeClr val="accent2">
                    <a:lumMod val="75000"/>
                  </a:schemeClr>
                </a:solidFill>
                <a:latin typeface="Cambria" pitchFamily="18" charset="0"/>
              </a:rPr>
              <a:t>Leisure Life</a:t>
            </a:r>
            <a:br>
              <a:rPr lang="en-US" sz="8000" b="1" dirty="0" smtClean="0">
                <a:solidFill>
                  <a:schemeClr val="accent2">
                    <a:lumMod val="75000"/>
                  </a:schemeClr>
                </a:solidFill>
                <a:latin typeface="Cambria" pitchFamily="18" charset="0"/>
              </a:rPr>
            </a:br>
            <a:endParaRPr lang="en-US" sz="8000" b="1" dirty="0">
              <a:solidFill>
                <a:schemeClr val="accent2">
                  <a:lumMod val="75000"/>
                </a:schemeClr>
              </a:solidFill>
              <a:latin typeface="Cambria" pitchFamily="18" charset="0"/>
            </a:endParaRPr>
          </a:p>
        </p:txBody>
      </p:sp>
      <p:sp>
        <p:nvSpPr>
          <p:cNvPr id="7" name="Subtitle 6"/>
          <p:cNvSpPr>
            <a:spLocks noGrp="1"/>
          </p:cNvSpPr>
          <p:nvPr>
            <p:ph type="subTitle" idx="1"/>
          </p:nvPr>
        </p:nvSpPr>
        <p:spPr>
          <a:xfrm>
            <a:off x="8839201" y="4806462"/>
            <a:ext cx="2579076" cy="1570891"/>
          </a:xfrm>
        </p:spPr>
        <p:txBody>
          <a:bodyPr>
            <a:normAutofit/>
          </a:bodyPr>
          <a:lstStyle/>
          <a:p>
            <a:pPr algn="ctr"/>
            <a:r>
              <a:rPr lang="en-US" sz="2000" b="1" dirty="0" smtClean="0">
                <a:solidFill>
                  <a:schemeClr val="tx1">
                    <a:lumMod val="65000"/>
                    <a:lumOff val="35000"/>
                  </a:schemeClr>
                </a:solidFill>
                <a:latin typeface="Cambria" pitchFamily="18" charset="0"/>
              </a:rPr>
              <a:t>Presented By :</a:t>
            </a:r>
          </a:p>
          <a:p>
            <a:pPr algn="ctr"/>
            <a:r>
              <a:rPr lang="en-US" sz="2000" dirty="0" err="1" smtClean="0">
                <a:solidFill>
                  <a:schemeClr val="tx1">
                    <a:lumMod val="65000"/>
                    <a:lumOff val="35000"/>
                  </a:schemeClr>
                </a:solidFill>
                <a:latin typeface="Cambria" pitchFamily="18" charset="0"/>
              </a:rPr>
              <a:t>Sanzida</a:t>
            </a:r>
            <a:r>
              <a:rPr lang="en-US" sz="2000" dirty="0" smtClean="0">
                <a:solidFill>
                  <a:schemeClr val="tx1">
                    <a:lumMod val="65000"/>
                    <a:lumOff val="35000"/>
                  </a:schemeClr>
                </a:solidFill>
                <a:latin typeface="Cambria" pitchFamily="18" charset="0"/>
              </a:rPr>
              <a:t> Akter</a:t>
            </a:r>
          </a:p>
          <a:p>
            <a:pPr algn="ctr"/>
            <a:r>
              <a:rPr lang="en-US" sz="2000" dirty="0" smtClean="0">
                <a:solidFill>
                  <a:schemeClr val="tx1">
                    <a:lumMod val="65000"/>
                    <a:lumOff val="35000"/>
                  </a:schemeClr>
                </a:solidFill>
                <a:latin typeface="Cambria" pitchFamily="18" charset="0"/>
              </a:rPr>
              <a:t>     </a:t>
            </a:r>
            <a:r>
              <a:rPr lang="en-US" sz="2000" dirty="0" err="1" smtClean="0">
                <a:solidFill>
                  <a:schemeClr val="tx1">
                    <a:lumMod val="65000"/>
                    <a:lumOff val="35000"/>
                  </a:schemeClr>
                </a:solidFill>
                <a:latin typeface="Cambria" pitchFamily="18" charset="0"/>
              </a:rPr>
              <a:t>Sumaita</a:t>
            </a:r>
            <a:r>
              <a:rPr lang="en-US" sz="2000" dirty="0" smtClean="0">
                <a:solidFill>
                  <a:schemeClr val="tx1">
                    <a:lumMod val="65000"/>
                    <a:lumOff val="35000"/>
                  </a:schemeClr>
                </a:solidFill>
                <a:latin typeface="Cambria" pitchFamily="18" charset="0"/>
              </a:rPr>
              <a:t> Hussein</a:t>
            </a:r>
            <a:endParaRPr lang="en-US" sz="2000" dirty="0">
              <a:solidFill>
                <a:schemeClr val="tx1">
                  <a:lumMod val="65000"/>
                  <a:lumOff val="35000"/>
                </a:schemeClr>
              </a:solidFill>
              <a:latin typeface="Cambria" pitchFamily="18" charset="0"/>
            </a:endParaRPr>
          </a:p>
        </p:txBody>
      </p:sp>
      <p:sp>
        <p:nvSpPr>
          <p:cNvPr id="3" name="TextBox 2"/>
          <p:cNvSpPr txBox="1"/>
          <p:nvPr/>
        </p:nvSpPr>
        <p:spPr>
          <a:xfrm>
            <a:off x="7104185" y="3470260"/>
            <a:ext cx="2426676" cy="369332"/>
          </a:xfrm>
          <a:prstGeom prst="rect">
            <a:avLst/>
          </a:prstGeom>
          <a:noFill/>
        </p:spPr>
        <p:txBody>
          <a:bodyPr wrap="square" rtlCol="0">
            <a:spAutoFit/>
          </a:bodyPr>
          <a:lstStyle/>
          <a:p>
            <a:r>
              <a:rPr lang="en-US" dirty="0" smtClean="0">
                <a:solidFill>
                  <a:schemeClr val="tx1">
                    <a:lumMod val="75000"/>
                    <a:lumOff val="25000"/>
                  </a:schemeClr>
                </a:solidFill>
                <a:latin typeface="Cambria" pitchFamily="18" charset="0"/>
              </a:rPr>
              <a:t>Online Bookstore</a:t>
            </a:r>
            <a:endParaRPr lang="en-US" dirty="0">
              <a:solidFill>
                <a:schemeClr val="tx1">
                  <a:lumMod val="75000"/>
                  <a:lumOff val="25000"/>
                </a:schemeClr>
              </a:solidFill>
              <a:latin typeface="Cambria" pitchFamily="18" charset="0"/>
            </a:endParaRPr>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225" t="17306" r="6296" b="10898"/>
          <a:stretch/>
        </p:blipFill>
        <p:spPr bwMode="auto">
          <a:xfrm>
            <a:off x="0" y="281354"/>
            <a:ext cx="12180637" cy="574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8839200" y="1078522"/>
            <a:ext cx="3036276" cy="17584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3188676" y="662353"/>
            <a:ext cx="5568462" cy="5978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23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15" t="23077" r="6296" b="5128"/>
          <a:stretch/>
        </p:blipFill>
        <p:spPr bwMode="auto">
          <a:xfrm>
            <a:off x="311840" y="0"/>
            <a:ext cx="11645698" cy="678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3903784" y="105508"/>
            <a:ext cx="2426677" cy="64476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57200" y="668215"/>
            <a:ext cx="3669323" cy="42203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50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351" t="12500" r="12664" b="10738"/>
          <a:stretch/>
        </p:blipFill>
        <p:spPr bwMode="auto">
          <a:xfrm>
            <a:off x="187570" y="186484"/>
            <a:ext cx="11476892" cy="650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97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649" t="11699" r="9720" b="7533"/>
          <a:stretch/>
        </p:blipFill>
        <p:spPr bwMode="auto">
          <a:xfrm>
            <a:off x="93783" y="82062"/>
            <a:ext cx="11969821" cy="665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941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17" t="8494" r="7107" b="6250"/>
          <a:stretch/>
        </p:blipFill>
        <p:spPr bwMode="auto">
          <a:xfrm>
            <a:off x="445476" y="0"/>
            <a:ext cx="11746524" cy="64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275062" y="293077"/>
            <a:ext cx="5471461" cy="62015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81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15" t="12660" r="8007" b="4968"/>
          <a:stretch/>
        </p:blipFill>
        <p:spPr bwMode="auto">
          <a:xfrm>
            <a:off x="0" y="351691"/>
            <a:ext cx="12205457" cy="645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820615" y="1184031"/>
            <a:ext cx="5509847" cy="36458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6482863" y="1184031"/>
            <a:ext cx="5146430" cy="51933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47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3252" y="2461845"/>
            <a:ext cx="7766936" cy="979391"/>
          </a:xfrm>
        </p:spPr>
        <p:txBody>
          <a:bodyPr>
            <a:normAutofit/>
          </a:bodyPr>
          <a:lstStyle/>
          <a:p>
            <a:pPr algn="ctr"/>
            <a:r>
              <a:rPr lang="en-US" sz="4800" dirty="0" smtClean="0">
                <a:solidFill>
                  <a:srgbClr val="002060"/>
                </a:solidFill>
                <a:latin typeface="Cambria" pitchFamily="18" charset="0"/>
              </a:rPr>
              <a:t>Our Project Features</a:t>
            </a:r>
            <a:endParaRPr lang="en-US" sz="4800" dirty="0">
              <a:solidFill>
                <a:srgbClr val="002060"/>
              </a:solidFill>
              <a:latin typeface="Cambria" pitchFamily="18" charset="0"/>
            </a:endParaRPr>
          </a:p>
        </p:txBody>
      </p:sp>
    </p:spTree>
    <p:extLst>
      <p:ext uri="{BB962C8B-B14F-4D97-AF65-F5344CB8AC3E}">
        <p14:creationId xmlns:p14="http://schemas.microsoft.com/office/powerpoint/2010/main" val="71006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2060"/>
                </a:solidFill>
                <a:latin typeface="Cambria" pitchFamily="18" charset="0"/>
              </a:rPr>
              <a:t>Modules :</a:t>
            </a:r>
            <a:endParaRPr lang="en-US" sz="4000" b="1" dirty="0">
              <a:solidFill>
                <a:srgbClr val="002060"/>
              </a:solidFill>
              <a:latin typeface="Cambria" pitchFamily="18" charset="0"/>
            </a:endParaRPr>
          </a:p>
        </p:txBody>
      </p:sp>
      <p:sp>
        <p:nvSpPr>
          <p:cNvPr id="3" name="Content Placeholder 2"/>
          <p:cNvSpPr>
            <a:spLocks noGrp="1"/>
          </p:cNvSpPr>
          <p:nvPr>
            <p:ph idx="1"/>
          </p:nvPr>
        </p:nvSpPr>
        <p:spPr>
          <a:xfrm>
            <a:off x="700781" y="1691666"/>
            <a:ext cx="8596668" cy="3880773"/>
          </a:xfrm>
        </p:spPr>
        <p:txBody>
          <a:bodyPr>
            <a:normAutofit/>
          </a:bodyPr>
          <a:lstStyle/>
          <a:p>
            <a:pPr lvl="0">
              <a:lnSpc>
                <a:spcPct val="150000"/>
              </a:lnSpc>
              <a:buFont typeface="Wingdings" pitchFamily="2" charset="2"/>
              <a:buChar char="Ø"/>
            </a:pPr>
            <a:r>
              <a:rPr lang="en-US" sz="2000" dirty="0">
                <a:solidFill>
                  <a:schemeClr val="tx1"/>
                </a:solidFill>
                <a:latin typeface="Cambria" pitchFamily="18" charset="0"/>
              </a:rPr>
              <a:t>Home</a:t>
            </a:r>
          </a:p>
          <a:p>
            <a:pPr lvl="0">
              <a:lnSpc>
                <a:spcPct val="150000"/>
              </a:lnSpc>
              <a:buFont typeface="Wingdings" pitchFamily="2" charset="2"/>
              <a:buChar char="Ø"/>
            </a:pPr>
            <a:r>
              <a:rPr lang="en-US" sz="2000" dirty="0" smtClean="0">
                <a:solidFill>
                  <a:schemeClr val="tx1"/>
                </a:solidFill>
                <a:latin typeface="Cambria" pitchFamily="18" charset="0"/>
              </a:rPr>
              <a:t>Books</a:t>
            </a:r>
          </a:p>
          <a:p>
            <a:pPr lvl="0">
              <a:lnSpc>
                <a:spcPct val="150000"/>
              </a:lnSpc>
              <a:buFont typeface="Wingdings" pitchFamily="2" charset="2"/>
              <a:buChar char="Ø"/>
            </a:pPr>
            <a:r>
              <a:rPr lang="en-US" sz="2000" dirty="0" smtClean="0">
                <a:solidFill>
                  <a:schemeClr val="tx1"/>
                </a:solidFill>
                <a:latin typeface="Cambria" pitchFamily="18" charset="0"/>
              </a:rPr>
              <a:t>My Account</a:t>
            </a:r>
          </a:p>
          <a:p>
            <a:pPr lvl="0">
              <a:lnSpc>
                <a:spcPct val="150000"/>
              </a:lnSpc>
              <a:buFont typeface="Wingdings" pitchFamily="2" charset="2"/>
              <a:buChar char="Ø"/>
            </a:pPr>
            <a:r>
              <a:rPr lang="en-US" sz="2000" dirty="0" smtClean="0">
                <a:solidFill>
                  <a:schemeClr val="tx1"/>
                </a:solidFill>
                <a:latin typeface="Cambria" pitchFamily="18" charset="0"/>
              </a:rPr>
              <a:t>Shopping Cart</a:t>
            </a:r>
          </a:p>
          <a:p>
            <a:pPr lvl="0">
              <a:lnSpc>
                <a:spcPct val="150000"/>
              </a:lnSpc>
              <a:buFont typeface="Wingdings" pitchFamily="2" charset="2"/>
              <a:buChar char="Ø"/>
            </a:pPr>
            <a:r>
              <a:rPr lang="en-US" sz="2000" dirty="0" smtClean="0">
                <a:solidFill>
                  <a:schemeClr val="tx1"/>
                </a:solidFill>
                <a:latin typeface="Cambria" pitchFamily="18" charset="0"/>
              </a:rPr>
              <a:t>About</a:t>
            </a:r>
            <a:endParaRPr lang="en-US" sz="2000" dirty="0">
              <a:solidFill>
                <a:schemeClr val="tx1"/>
              </a:solidFill>
              <a:latin typeface="Cambria" pitchFamily="18" charset="0"/>
            </a:endParaRPr>
          </a:p>
          <a:p>
            <a:endParaRPr lang="en-US" sz="3200" dirty="0">
              <a:latin typeface="Cambria" pitchFamily="18" charset="0"/>
            </a:endParaRPr>
          </a:p>
        </p:txBody>
      </p:sp>
    </p:spTree>
    <p:extLst>
      <p:ext uri="{BB962C8B-B14F-4D97-AF65-F5344CB8AC3E}">
        <p14:creationId xmlns:p14="http://schemas.microsoft.com/office/powerpoint/2010/main" val="237270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276" y="726830"/>
            <a:ext cx="8523725" cy="1203569"/>
          </a:xfrm>
        </p:spPr>
        <p:txBody>
          <a:bodyPr>
            <a:normAutofit/>
          </a:bodyPr>
          <a:lstStyle/>
          <a:p>
            <a:r>
              <a:rPr lang="en-US" sz="3600" b="1" dirty="0" smtClean="0">
                <a:solidFill>
                  <a:srgbClr val="002060"/>
                </a:solidFill>
                <a:latin typeface="Cambria" pitchFamily="18" charset="0"/>
              </a:rPr>
              <a:t>Books :</a:t>
            </a:r>
            <a:endParaRPr lang="en-US" sz="3600" b="1" dirty="0">
              <a:solidFill>
                <a:srgbClr val="002060"/>
              </a:solidFill>
              <a:latin typeface="Cambria" pitchFamily="18" charset="0"/>
            </a:endParaRPr>
          </a:p>
        </p:txBody>
      </p:sp>
      <p:sp>
        <p:nvSpPr>
          <p:cNvPr id="3" name="Content Placeholder 2"/>
          <p:cNvSpPr>
            <a:spLocks noGrp="1"/>
          </p:cNvSpPr>
          <p:nvPr>
            <p:ph idx="1"/>
          </p:nvPr>
        </p:nvSpPr>
        <p:spPr>
          <a:xfrm>
            <a:off x="712504" y="1644773"/>
            <a:ext cx="8596668" cy="3880773"/>
          </a:xfrm>
        </p:spPr>
        <p:txBody>
          <a:bodyPr>
            <a:normAutofit/>
          </a:bodyPr>
          <a:lstStyle/>
          <a:p>
            <a:pPr>
              <a:lnSpc>
                <a:spcPct val="150000"/>
              </a:lnSpc>
              <a:buFont typeface="Wingdings" pitchFamily="2" charset="2"/>
              <a:buChar char="Ø"/>
            </a:pPr>
            <a:r>
              <a:rPr lang="en-US" sz="2000" dirty="0" smtClean="0">
                <a:solidFill>
                  <a:schemeClr val="tx1"/>
                </a:solidFill>
                <a:latin typeface="Cambria" pitchFamily="18" charset="0"/>
              </a:rPr>
              <a:t>Browse our shelves</a:t>
            </a:r>
          </a:p>
          <a:p>
            <a:pPr>
              <a:lnSpc>
                <a:spcPct val="150000"/>
              </a:lnSpc>
              <a:buFont typeface="Wingdings" pitchFamily="2" charset="2"/>
              <a:buChar char="Ø"/>
            </a:pPr>
            <a:r>
              <a:rPr lang="en-US" sz="2000" dirty="0" smtClean="0">
                <a:solidFill>
                  <a:schemeClr val="tx1"/>
                </a:solidFill>
                <a:latin typeface="Cambria" pitchFamily="18" charset="0"/>
              </a:rPr>
              <a:t>New Books</a:t>
            </a:r>
          </a:p>
          <a:p>
            <a:pPr>
              <a:lnSpc>
                <a:spcPct val="150000"/>
              </a:lnSpc>
              <a:buFont typeface="Wingdings" pitchFamily="2" charset="2"/>
              <a:buChar char="Ø"/>
            </a:pPr>
            <a:r>
              <a:rPr lang="en-US" sz="2000" dirty="0" smtClean="0">
                <a:solidFill>
                  <a:schemeClr val="tx1"/>
                </a:solidFill>
                <a:latin typeface="Cambria" pitchFamily="18" charset="0"/>
              </a:rPr>
              <a:t>Used Books</a:t>
            </a:r>
          </a:p>
          <a:p>
            <a:pPr>
              <a:lnSpc>
                <a:spcPct val="150000"/>
              </a:lnSpc>
              <a:buFont typeface="Wingdings" pitchFamily="2" charset="2"/>
              <a:buChar char="Ø"/>
            </a:pPr>
            <a:r>
              <a:rPr lang="en-US" sz="2000" dirty="0" smtClean="0">
                <a:solidFill>
                  <a:schemeClr val="tx1"/>
                </a:solidFill>
                <a:latin typeface="Cambria" pitchFamily="18" charset="0"/>
              </a:rPr>
              <a:t>Reviews</a:t>
            </a:r>
            <a:endParaRPr lang="en-US" sz="2000" dirty="0">
              <a:solidFill>
                <a:schemeClr val="tx1"/>
              </a:solidFill>
              <a:latin typeface="Cambria" pitchFamily="18" charset="0"/>
            </a:endParaRPr>
          </a:p>
        </p:txBody>
      </p:sp>
    </p:spTree>
    <p:extLst>
      <p:ext uri="{BB962C8B-B14F-4D97-AF65-F5344CB8AC3E}">
        <p14:creationId xmlns:p14="http://schemas.microsoft.com/office/powerpoint/2010/main" val="19249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latin typeface="Cambria" pitchFamily="18" charset="0"/>
              </a:rPr>
              <a:t>My Account :</a:t>
            </a:r>
            <a:endParaRPr lang="en-US" sz="3600" b="1" dirty="0">
              <a:solidFill>
                <a:srgbClr val="002060"/>
              </a:solidFill>
              <a:latin typeface="Cambria" pitchFamily="18" charset="0"/>
            </a:endParaRPr>
          </a:p>
        </p:txBody>
      </p:sp>
      <p:sp>
        <p:nvSpPr>
          <p:cNvPr id="3" name="Content Placeholder 2"/>
          <p:cNvSpPr>
            <a:spLocks noGrp="1"/>
          </p:cNvSpPr>
          <p:nvPr>
            <p:ph idx="1"/>
          </p:nvPr>
        </p:nvSpPr>
        <p:spPr>
          <a:xfrm>
            <a:off x="900073" y="1633051"/>
            <a:ext cx="8596668" cy="3880773"/>
          </a:xfrm>
        </p:spPr>
        <p:txBody>
          <a:bodyPr>
            <a:normAutofit/>
          </a:bodyPr>
          <a:lstStyle/>
          <a:p>
            <a:pPr>
              <a:lnSpc>
                <a:spcPct val="150000"/>
              </a:lnSpc>
              <a:buFont typeface="Wingdings" pitchFamily="2" charset="2"/>
              <a:buChar char="Ø"/>
            </a:pPr>
            <a:r>
              <a:rPr lang="en-US" sz="2000" dirty="0" smtClean="0">
                <a:solidFill>
                  <a:schemeClr val="tx1"/>
                </a:solidFill>
                <a:latin typeface="Cambria" pitchFamily="18" charset="0"/>
              </a:rPr>
              <a:t>Sign Up</a:t>
            </a:r>
          </a:p>
          <a:p>
            <a:pPr>
              <a:lnSpc>
                <a:spcPct val="150000"/>
              </a:lnSpc>
              <a:buFont typeface="Wingdings" pitchFamily="2" charset="2"/>
              <a:buChar char="Ø"/>
            </a:pPr>
            <a:r>
              <a:rPr lang="en-US" sz="2000" dirty="0" smtClean="0">
                <a:solidFill>
                  <a:schemeClr val="tx1"/>
                </a:solidFill>
                <a:latin typeface="Cambria" pitchFamily="18" charset="0"/>
              </a:rPr>
              <a:t>Sign In</a:t>
            </a:r>
          </a:p>
          <a:p>
            <a:endParaRPr lang="en-US" sz="2400" dirty="0" smtClean="0">
              <a:latin typeface="Cambria" pitchFamily="18" charset="0"/>
            </a:endParaRPr>
          </a:p>
        </p:txBody>
      </p:sp>
    </p:spTree>
    <p:extLst>
      <p:ext uri="{BB962C8B-B14F-4D97-AF65-F5344CB8AC3E}">
        <p14:creationId xmlns:p14="http://schemas.microsoft.com/office/powerpoint/2010/main" val="384100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888" y="750277"/>
            <a:ext cx="8596668" cy="879232"/>
          </a:xfrm>
        </p:spPr>
        <p:txBody>
          <a:bodyPr>
            <a:normAutofit/>
          </a:bodyPr>
          <a:lstStyle/>
          <a:p>
            <a:r>
              <a:rPr lang="en-US" sz="3200" b="1" dirty="0" smtClean="0">
                <a:solidFill>
                  <a:srgbClr val="002060"/>
                </a:solidFill>
                <a:latin typeface="Cambria" pitchFamily="18" charset="0"/>
              </a:rPr>
              <a:t>Definition : </a:t>
            </a:r>
            <a:endParaRPr lang="en-US" sz="3200" dirty="0"/>
          </a:p>
        </p:txBody>
      </p:sp>
      <p:sp>
        <p:nvSpPr>
          <p:cNvPr id="3" name="Content Placeholder 2"/>
          <p:cNvSpPr>
            <a:spLocks noGrp="1"/>
          </p:cNvSpPr>
          <p:nvPr>
            <p:ph idx="1"/>
          </p:nvPr>
        </p:nvSpPr>
        <p:spPr>
          <a:xfrm>
            <a:off x="782842" y="1586158"/>
            <a:ext cx="8596668" cy="3880773"/>
          </a:xfrm>
        </p:spPr>
        <p:txBody>
          <a:bodyPr/>
          <a:lstStyle/>
          <a:p>
            <a:pPr>
              <a:buClr>
                <a:srgbClr val="0070C0"/>
              </a:buClr>
              <a:buFont typeface="Wingdings" pitchFamily="2" charset="2"/>
              <a:buChar char="Ø"/>
              <a:defRPr/>
            </a:pPr>
            <a:r>
              <a:rPr lang="en-US" dirty="0">
                <a:latin typeface="Cambria" pitchFamily="18" charset="0"/>
              </a:rPr>
              <a:t>It is an online book shopping site</a:t>
            </a:r>
            <a:r>
              <a:rPr lang="en-US" dirty="0" smtClean="0">
                <a:latin typeface="Cambria" pitchFamily="18" charset="0"/>
              </a:rPr>
              <a:t>.</a:t>
            </a:r>
            <a:endParaRPr lang="en-US" dirty="0">
              <a:latin typeface="Cambria" pitchFamily="18" charset="0"/>
            </a:endParaRPr>
          </a:p>
          <a:p>
            <a:pPr>
              <a:buClr>
                <a:srgbClr val="0070C0"/>
              </a:buClr>
              <a:buFont typeface="Wingdings" pitchFamily="2" charset="2"/>
              <a:buChar char="Ø"/>
              <a:defRPr/>
            </a:pPr>
            <a:r>
              <a:rPr lang="en-US" dirty="0">
                <a:latin typeface="Cambria" pitchFamily="18" charset="0"/>
              </a:rPr>
              <a:t>By which user can put details of books and user can search it, can be a member of this site, buy books </a:t>
            </a:r>
            <a:r>
              <a:rPr lang="en-US" dirty="0" smtClean="0">
                <a:latin typeface="Cambria" pitchFamily="18" charset="0"/>
              </a:rPr>
              <a:t>.</a:t>
            </a:r>
            <a:endParaRPr lang="en-US" dirty="0">
              <a:latin typeface="Cambria" pitchFamily="18" charset="0"/>
            </a:endParaRPr>
          </a:p>
          <a:p>
            <a:pPr>
              <a:buClr>
                <a:srgbClr val="0070C0"/>
              </a:buClr>
              <a:buFont typeface="Wingdings" pitchFamily="2" charset="2"/>
              <a:buChar char="Ø"/>
              <a:defRPr/>
            </a:pPr>
            <a:r>
              <a:rPr lang="en-US" dirty="0">
                <a:latin typeface="Cambria" pitchFamily="18" charset="0"/>
              </a:rPr>
              <a:t>User can view online book detail from anywhere through internet and purchase it .</a:t>
            </a:r>
          </a:p>
          <a:p>
            <a:pPr>
              <a:buClr>
                <a:srgbClr val="0070C0"/>
              </a:buClr>
              <a:buFont typeface="Wingdings" pitchFamily="2" charset="2"/>
              <a:buChar char="Ø"/>
            </a:pPr>
            <a:endParaRPr lang="en-US" dirty="0"/>
          </a:p>
        </p:txBody>
      </p:sp>
    </p:spTree>
    <p:extLst>
      <p:ext uri="{BB962C8B-B14F-4D97-AF65-F5344CB8AC3E}">
        <p14:creationId xmlns:p14="http://schemas.microsoft.com/office/powerpoint/2010/main" val="65160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latin typeface="Cambria" pitchFamily="18" charset="0"/>
              </a:rPr>
              <a:t>Shopping Cart :</a:t>
            </a:r>
            <a:endParaRPr lang="en-US" sz="3600" b="1" dirty="0">
              <a:solidFill>
                <a:srgbClr val="002060"/>
              </a:solidFill>
              <a:latin typeface="Cambria" pitchFamily="18" charset="0"/>
            </a:endParaRPr>
          </a:p>
        </p:txBody>
      </p:sp>
      <p:sp>
        <p:nvSpPr>
          <p:cNvPr id="3" name="Content Placeholder 2"/>
          <p:cNvSpPr>
            <a:spLocks noGrp="1"/>
          </p:cNvSpPr>
          <p:nvPr>
            <p:ph idx="1"/>
          </p:nvPr>
        </p:nvSpPr>
        <p:spPr>
          <a:xfrm>
            <a:off x="818011" y="1562712"/>
            <a:ext cx="8596668" cy="3880773"/>
          </a:xfrm>
        </p:spPr>
        <p:txBody>
          <a:bodyPr/>
          <a:lstStyle/>
          <a:p>
            <a:pPr>
              <a:lnSpc>
                <a:spcPct val="150000"/>
              </a:lnSpc>
              <a:buFont typeface="Wingdings" pitchFamily="2" charset="2"/>
              <a:buChar char="Ø"/>
              <a:defRPr/>
            </a:pPr>
            <a:r>
              <a:rPr lang="en-US" sz="2000" dirty="0">
                <a:solidFill>
                  <a:schemeClr val="tx1"/>
                </a:solidFill>
                <a:latin typeface="Cambria" pitchFamily="18" charset="0"/>
              </a:rPr>
              <a:t>No. of items</a:t>
            </a:r>
          </a:p>
          <a:p>
            <a:pPr>
              <a:lnSpc>
                <a:spcPct val="150000"/>
              </a:lnSpc>
              <a:buFont typeface="Wingdings" pitchFamily="2" charset="2"/>
              <a:buChar char="Ø"/>
              <a:defRPr/>
            </a:pPr>
            <a:r>
              <a:rPr lang="en-US" sz="2000" dirty="0">
                <a:solidFill>
                  <a:schemeClr val="tx1"/>
                </a:solidFill>
                <a:latin typeface="Cambria" pitchFamily="18" charset="0"/>
              </a:rPr>
              <a:t>List of Books with price</a:t>
            </a:r>
          </a:p>
          <a:p>
            <a:pPr>
              <a:lnSpc>
                <a:spcPct val="150000"/>
              </a:lnSpc>
              <a:buFont typeface="Wingdings" pitchFamily="2" charset="2"/>
              <a:buChar char="Ø"/>
              <a:defRPr/>
            </a:pPr>
            <a:r>
              <a:rPr lang="en-US" sz="2000" dirty="0">
                <a:solidFill>
                  <a:schemeClr val="tx1"/>
                </a:solidFill>
                <a:latin typeface="Cambria" pitchFamily="18" charset="0"/>
              </a:rPr>
              <a:t>Total Amount</a:t>
            </a:r>
          </a:p>
          <a:p>
            <a:pPr>
              <a:lnSpc>
                <a:spcPct val="150000"/>
              </a:lnSpc>
              <a:buFont typeface="Wingdings" pitchFamily="2" charset="2"/>
              <a:buChar char="Ø"/>
              <a:defRPr/>
            </a:pPr>
            <a:r>
              <a:rPr lang="en-US" sz="2000" dirty="0">
                <a:solidFill>
                  <a:schemeClr val="tx1"/>
                </a:solidFill>
                <a:latin typeface="Cambria" pitchFamily="18" charset="0"/>
              </a:rPr>
              <a:t>Payments</a:t>
            </a:r>
          </a:p>
          <a:p>
            <a:pPr>
              <a:lnSpc>
                <a:spcPct val="150000"/>
              </a:lnSpc>
              <a:buFont typeface="Wingdings" pitchFamily="2" charset="2"/>
              <a:buChar char="Ø"/>
              <a:defRPr/>
            </a:pPr>
            <a:r>
              <a:rPr lang="en-US" sz="2000" dirty="0">
                <a:solidFill>
                  <a:schemeClr val="tx1"/>
                </a:solidFill>
                <a:latin typeface="Cambria" pitchFamily="18" charset="0"/>
              </a:rPr>
              <a:t>Remove from cart</a:t>
            </a:r>
          </a:p>
          <a:p>
            <a:endParaRPr lang="en-US" dirty="0"/>
          </a:p>
        </p:txBody>
      </p:sp>
    </p:spTree>
    <p:extLst>
      <p:ext uri="{BB962C8B-B14F-4D97-AF65-F5344CB8AC3E}">
        <p14:creationId xmlns:p14="http://schemas.microsoft.com/office/powerpoint/2010/main" val="192313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SWOT ANALYSIS</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747673" y="1679943"/>
            <a:ext cx="8596668" cy="3880773"/>
          </a:xfrm>
        </p:spPr>
        <p:txBody>
          <a:bodyPr>
            <a:normAutofit fontScale="92500" lnSpcReduction="10000"/>
          </a:bodyPr>
          <a:lstStyle/>
          <a:p>
            <a:pPr marL="0" indent="0">
              <a:buNone/>
            </a:pPr>
            <a:r>
              <a:rPr lang="en-US" b="1" i="1" dirty="0">
                <a:solidFill>
                  <a:srgbClr val="002060"/>
                </a:solidFill>
                <a:latin typeface="Cambria" pitchFamily="18" charset="0"/>
              </a:rPr>
              <a:t>Strengths </a:t>
            </a:r>
            <a:r>
              <a:rPr lang="en-US" b="1" i="1" dirty="0" smtClean="0">
                <a:solidFill>
                  <a:srgbClr val="002060"/>
                </a:solidFill>
                <a:latin typeface="Cambria" pitchFamily="18" charset="0"/>
              </a:rPr>
              <a:t>:</a:t>
            </a:r>
            <a:endParaRPr lang="en-US" dirty="0">
              <a:solidFill>
                <a:srgbClr val="002060"/>
              </a:solidFill>
              <a:latin typeface="Cambria" pitchFamily="18" charset="0"/>
            </a:endParaRPr>
          </a:p>
          <a:p>
            <a:pPr lvl="0">
              <a:lnSpc>
                <a:spcPct val="150000"/>
              </a:lnSpc>
              <a:buFont typeface="Wingdings" pitchFamily="2" charset="2"/>
              <a:buChar char="Ø"/>
            </a:pPr>
            <a:r>
              <a:rPr lang="en-US" dirty="0">
                <a:solidFill>
                  <a:schemeClr val="tx1"/>
                </a:solidFill>
                <a:latin typeface="Cambria" pitchFamily="18" charset="0"/>
              </a:rPr>
              <a:t>Use of Internet as a Storefront for Books services.</a:t>
            </a:r>
          </a:p>
          <a:p>
            <a:pPr lvl="0">
              <a:lnSpc>
                <a:spcPct val="150000"/>
              </a:lnSpc>
              <a:buFont typeface="Wingdings" pitchFamily="2" charset="2"/>
              <a:buChar char="Ø"/>
            </a:pPr>
            <a:r>
              <a:rPr lang="en-US" dirty="0">
                <a:solidFill>
                  <a:schemeClr val="tx1"/>
                </a:solidFill>
                <a:latin typeface="Cambria" pitchFamily="18" charset="0"/>
              </a:rPr>
              <a:t>Customer Convenience.</a:t>
            </a:r>
          </a:p>
          <a:p>
            <a:pPr lvl="0">
              <a:lnSpc>
                <a:spcPct val="150000"/>
              </a:lnSpc>
              <a:buFont typeface="Wingdings" pitchFamily="2" charset="2"/>
              <a:buChar char="Ø"/>
            </a:pPr>
            <a:r>
              <a:rPr lang="en-US" dirty="0">
                <a:solidFill>
                  <a:schemeClr val="tx1"/>
                </a:solidFill>
                <a:latin typeface="Cambria" pitchFamily="18" charset="0"/>
              </a:rPr>
              <a:t>Less Investment &amp; fewer workforces for starting the venture.</a:t>
            </a:r>
          </a:p>
          <a:p>
            <a:pPr lvl="0">
              <a:lnSpc>
                <a:spcPct val="150000"/>
              </a:lnSpc>
              <a:buFont typeface="Wingdings" pitchFamily="2" charset="2"/>
              <a:buChar char="Ø"/>
            </a:pPr>
            <a:r>
              <a:rPr lang="en-US" dirty="0">
                <a:solidFill>
                  <a:schemeClr val="tx1"/>
                </a:solidFill>
                <a:latin typeface="Cambria" pitchFamily="18" charset="0"/>
              </a:rPr>
              <a:t>Target market.</a:t>
            </a:r>
          </a:p>
          <a:p>
            <a:pPr lvl="0">
              <a:lnSpc>
                <a:spcPct val="150000"/>
              </a:lnSpc>
              <a:buFont typeface="Wingdings" pitchFamily="2" charset="2"/>
              <a:buChar char="Ø"/>
            </a:pPr>
            <a:r>
              <a:rPr lang="en-US" dirty="0">
                <a:solidFill>
                  <a:schemeClr val="tx1"/>
                </a:solidFill>
                <a:latin typeface="Cambria" pitchFamily="18" charset="0"/>
              </a:rPr>
              <a:t>Minimum physical assets &amp; less overhead charges on warehouses.</a:t>
            </a:r>
          </a:p>
          <a:p>
            <a:pPr lvl="0">
              <a:lnSpc>
                <a:spcPct val="150000"/>
              </a:lnSpc>
              <a:buFont typeface="Wingdings" pitchFamily="2" charset="2"/>
              <a:buChar char="Ø"/>
            </a:pPr>
            <a:r>
              <a:rPr lang="en-US" dirty="0">
                <a:solidFill>
                  <a:schemeClr val="tx1"/>
                </a:solidFill>
                <a:latin typeface="Cambria" pitchFamily="18" charset="0"/>
              </a:rPr>
              <a:t>Cost effectiveness to the customers.</a:t>
            </a:r>
          </a:p>
          <a:p>
            <a:pPr lvl="0">
              <a:lnSpc>
                <a:spcPct val="150000"/>
              </a:lnSpc>
              <a:buFont typeface="Wingdings" pitchFamily="2" charset="2"/>
              <a:buChar char="Ø"/>
            </a:pPr>
            <a:r>
              <a:rPr lang="en-US" dirty="0">
                <a:solidFill>
                  <a:schemeClr val="tx1"/>
                </a:solidFill>
                <a:latin typeface="Cambria" pitchFamily="18" charset="0"/>
              </a:rPr>
              <a:t>Post sales service of informing customers about new products &amp; new auctions .</a:t>
            </a:r>
          </a:p>
          <a:p>
            <a:endParaRPr lang="en-US" dirty="0">
              <a:latin typeface="Cambria" pitchFamily="18" charset="0"/>
            </a:endParaRPr>
          </a:p>
        </p:txBody>
      </p:sp>
    </p:spTree>
    <p:extLst>
      <p:ext uri="{BB962C8B-B14F-4D97-AF65-F5344CB8AC3E}">
        <p14:creationId xmlns:p14="http://schemas.microsoft.com/office/powerpoint/2010/main" val="260444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9231"/>
          </a:xfrm>
        </p:spPr>
        <p:txBody>
          <a:bodyPr/>
          <a:lstStyle/>
          <a:p>
            <a:r>
              <a:rPr lang="en-US" b="1" dirty="0" smtClean="0">
                <a:solidFill>
                  <a:srgbClr val="002060"/>
                </a:solidFill>
                <a:latin typeface="Cambria" pitchFamily="18" charset="0"/>
              </a:rPr>
              <a:t>SWOT Analysis :</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735949" y="1679942"/>
            <a:ext cx="8596668" cy="3880773"/>
          </a:xfrm>
        </p:spPr>
        <p:txBody>
          <a:bodyPr/>
          <a:lstStyle/>
          <a:p>
            <a:pPr marL="0" lvl="0" indent="0">
              <a:lnSpc>
                <a:spcPct val="150000"/>
              </a:lnSpc>
              <a:buClr>
                <a:srgbClr val="0F6FC6"/>
              </a:buClr>
              <a:buNone/>
            </a:pPr>
            <a:r>
              <a:rPr lang="en-US" b="1" i="1" dirty="0" smtClean="0">
                <a:solidFill>
                  <a:srgbClr val="002060"/>
                </a:solidFill>
                <a:latin typeface="Cambria" pitchFamily="18" charset="0"/>
              </a:rPr>
              <a:t>Weakness :</a:t>
            </a:r>
            <a:endParaRPr lang="en-US" b="1" i="1" dirty="0">
              <a:solidFill>
                <a:srgbClr val="002060"/>
              </a:solidFill>
              <a:latin typeface="Cambria" pitchFamily="18" charset="0"/>
            </a:endParaRPr>
          </a:p>
          <a:p>
            <a:pPr lvl="0">
              <a:lnSpc>
                <a:spcPct val="150000"/>
              </a:lnSpc>
              <a:buClr>
                <a:srgbClr val="0F6FC6"/>
              </a:buClr>
              <a:buFont typeface="Wingdings" pitchFamily="2" charset="2"/>
              <a:buChar char="Ø"/>
            </a:pPr>
            <a:r>
              <a:rPr lang="en-US" dirty="0" smtClean="0">
                <a:solidFill>
                  <a:schemeClr val="tx1"/>
                </a:solidFill>
                <a:latin typeface="Cambria" pitchFamily="18" charset="0"/>
              </a:rPr>
              <a:t>Supply </a:t>
            </a:r>
            <a:r>
              <a:rPr lang="en-US" dirty="0">
                <a:solidFill>
                  <a:schemeClr val="tx1"/>
                </a:solidFill>
                <a:latin typeface="Cambria" pitchFamily="18" charset="0"/>
              </a:rPr>
              <a:t>of Books out of stock.</a:t>
            </a:r>
          </a:p>
          <a:p>
            <a:pPr lvl="0">
              <a:lnSpc>
                <a:spcPct val="150000"/>
              </a:lnSpc>
              <a:buClr>
                <a:srgbClr val="0F6FC6"/>
              </a:buClr>
              <a:buFont typeface="Wingdings" pitchFamily="2" charset="2"/>
              <a:buChar char="Ø"/>
            </a:pPr>
            <a:r>
              <a:rPr lang="en-US" dirty="0">
                <a:solidFill>
                  <a:schemeClr val="tx1"/>
                </a:solidFill>
                <a:latin typeface="Cambria" pitchFamily="18" charset="0"/>
              </a:rPr>
              <a:t>Dependent on external delivery services of courier services.</a:t>
            </a:r>
          </a:p>
          <a:p>
            <a:pPr lvl="0">
              <a:lnSpc>
                <a:spcPct val="150000"/>
              </a:lnSpc>
              <a:buClr>
                <a:srgbClr val="0F6FC6"/>
              </a:buClr>
              <a:buFont typeface="Wingdings" pitchFamily="2" charset="2"/>
              <a:buChar char="Ø"/>
            </a:pPr>
            <a:r>
              <a:rPr lang="en-US" dirty="0">
                <a:solidFill>
                  <a:schemeClr val="tx1"/>
                </a:solidFill>
                <a:latin typeface="Cambria" pitchFamily="18" charset="0"/>
              </a:rPr>
              <a:t>Need Constant maintenance of website.</a:t>
            </a:r>
          </a:p>
          <a:p>
            <a:endParaRPr lang="en-US" dirty="0"/>
          </a:p>
        </p:txBody>
      </p:sp>
    </p:spTree>
    <p:extLst>
      <p:ext uri="{BB962C8B-B14F-4D97-AF65-F5344CB8AC3E}">
        <p14:creationId xmlns:p14="http://schemas.microsoft.com/office/powerpoint/2010/main" val="371486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31631"/>
          </a:xfrm>
        </p:spPr>
        <p:txBody>
          <a:bodyPr/>
          <a:lstStyle/>
          <a:p>
            <a:r>
              <a:rPr lang="en-US" b="1" dirty="0" smtClean="0">
                <a:solidFill>
                  <a:srgbClr val="002060"/>
                </a:solidFill>
                <a:latin typeface="Cambria" pitchFamily="18" charset="0"/>
              </a:rPr>
              <a:t>SWOT Analysis :</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724226" y="1570893"/>
            <a:ext cx="8596668" cy="3966378"/>
          </a:xfrm>
        </p:spPr>
        <p:txBody>
          <a:bodyPr/>
          <a:lstStyle/>
          <a:p>
            <a:pPr marL="0" lvl="0" indent="0">
              <a:lnSpc>
                <a:spcPct val="150000"/>
              </a:lnSpc>
              <a:buNone/>
            </a:pPr>
            <a:r>
              <a:rPr lang="en-US" b="1" i="1" dirty="0" smtClean="0">
                <a:solidFill>
                  <a:srgbClr val="002060"/>
                </a:solidFill>
                <a:latin typeface="Cambria" pitchFamily="18" charset="0"/>
              </a:rPr>
              <a:t>Opportunities :</a:t>
            </a:r>
          </a:p>
          <a:p>
            <a:pPr lvl="0">
              <a:lnSpc>
                <a:spcPct val="150000"/>
              </a:lnSpc>
              <a:buFont typeface="Wingdings" pitchFamily="2" charset="2"/>
              <a:buChar char="Ø"/>
            </a:pPr>
            <a:r>
              <a:rPr lang="en-US" dirty="0" smtClean="0">
                <a:solidFill>
                  <a:schemeClr val="tx1"/>
                </a:solidFill>
                <a:latin typeface="Cambria" pitchFamily="18" charset="0"/>
              </a:rPr>
              <a:t>Online </a:t>
            </a:r>
            <a:r>
              <a:rPr lang="en-US" dirty="0">
                <a:solidFill>
                  <a:schemeClr val="tx1"/>
                </a:solidFill>
                <a:latin typeface="Cambria" pitchFamily="18" charset="0"/>
              </a:rPr>
              <a:t>Bookstore.</a:t>
            </a:r>
          </a:p>
          <a:p>
            <a:pPr lvl="0">
              <a:lnSpc>
                <a:spcPct val="150000"/>
              </a:lnSpc>
              <a:buFont typeface="Wingdings" pitchFamily="2" charset="2"/>
              <a:buChar char="Ø"/>
            </a:pPr>
            <a:r>
              <a:rPr lang="en-US" dirty="0">
                <a:solidFill>
                  <a:schemeClr val="tx1"/>
                </a:solidFill>
                <a:latin typeface="Cambria" pitchFamily="18" charset="0"/>
              </a:rPr>
              <a:t>Just a click away.</a:t>
            </a:r>
          </a:p>
          <a:p>
            <a:pPr lvl="0">
              <a:lnSpc>
                <a:spcPct val="150000"/>
              </a:lnSpc>
              <a:buFont typeface="Wingdings" pitchFamily="2" charset="2"/>
              <a:buChar char="Ø"/>
            </a:pPr>
            <a:r>
              <a:rPr lang="en-US" dirty="0">
                <a:solidFill>
                  <a:schemeClr val="tx1"/>
                </a:solidFill>
                <a:latin typeface="Cambria" pitchFamily="18" charset="0"/>
              </a:rPr>
              <a:t>To develop relationship with Publishers to offer exclusive editions..</a:t>
            </a:r>
          </a:p>
          <a:p>
            <a:pPr lvl="0">
              <a:lnSpc>
                <a:spcPct val="150000"/>
              </a:lnSpc>
              <a:buFont typeface="Wingdings" pitchFamily="2" charset="2"/>
              <a:buChar char="Ø"/>
            </a:pPr>
            <a:r>
              <a:rPr lang="en-US" dirty="0">
                <a:solidFill>
                  <a:schemeClr val="tx1"/>
                </a:solidFill>
                <a:latin typeface="Cambria" pitchFamily="18" charset="0"/>
              </a:rPr>
              <a:t>Collaborations with public sectors to provide rare &amp; antique books.</a:t>
            </a:r>
          </a:p>
          <a:p>
            <a:pPr marL="0" indent="0">
              <a:buNone/>
            </a:pPr>
            <a:endParaRPr lang="en-US" dirty="0"/>
          </a:p>
          <a:p>
            <a:endParaRPr lang="en-US" dirty="0"/>
          </a:p>
        </p:txBody>
      </p:sp>
    </p:spTree>
    <p:extLst>
      <p:ext uri="{BB962C8B-B14F-4D97-AF65-F5344CB8AC3E}">
        <p14:creationId xmlns:p14="http://schemas.microsoft.com/office/powerpoint/2010/main" val="355309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668874"/>
            <a:ext cx="9980682" cy="773917"/>
          </a:xfrm>
        </p:spPr>
        <p:txBody>
          <a:bodyPr>
            <a:normAutofit fontScale="90000"/>
          </a:bodyPr>
          <a:lstStyle/>
          <a:p>
            <a:r>
              <a:rPr lang="en-US" b="1" dirty="0">
                <a:solidFill>
                  <a:srgbClr val="002060"/>
                </a:solidFill>
                <a:latin typeface="Cambria" pitchFamily="18" charset="0"/>
              </a:rPr>
              <a:t>SWOT Analysis :</a:t>
            </a:r>
            <a:r>
              <a:rPr lang="en-US" dirty="0">
                <a:solidFill>
                  <a:srgbClr val="002060"/>
                </a:solidFill>
                <a:latin typeface="Cambria" pitchFamily="18" charset="0"/>
              </a:rPr>
              <a:t/>
            </a:r>
            <a:br>
              <a:rPr lang="en-US" dirty="0">
                <a:solidFill>
                  <a:srgbClr val="002060"/>
                </a:solidFill>
                <a:latin typeface="Cambria" pitchFamily="18" charset="0"/>
              </a:rPr>
            </a:br>
            <a:endParaRPr lang="en-US" dirty="0">
              <a:solidFill>
                <a:srgbClr val="002060"/>
              </a:solidFill>
              <a:latin typeface="Cambria" pitchFamily="18" charset="0"/>
            </a:endParaRPr>
          </a:p>
        </p:txBody>
      </p:sp>
      <p:sp>
        <p:nvSpPr>
          <p:cNvPr id="3" name="Content Placeholder 2"/>
          <p:cNvSpPr>
            <a:spLocks noGrp="1"/>
          </p:cNvSpPr>
          <p:nvPr>
            <p:ph idx="1"/>
          </p:nvPr>
        </p:nvSpPr>
        <p:spPr>
          <a:xfrm>
            <a:off x="900073" y="1597882"/>
            <a:ext cx="8596668" cy="3880773"/>
          </a:xfrm>
        </p:spPr>
        <p:txBody>
          <a:bodyPr/>
          <a:lstStyle/>
          <a:p>
            <a:pPr marL="0" lvl="0" indent="0">
              <a:buNone/>
            </a:pPr>
            <a:r>
              <a:rPr lang="en-US" b="1" i="1" dirty="0" smtClean="0">
                <a:solidFill>
                  <a:srgbClr val="002060"/>
                </a:solidFill>
                <a:latin typeface="Cambria" pitchFamily="18" charset="0"/>
              </a:rPr>
              <a:t>Threats :</a:t>
            </a:r>
          </a:p>
          <a:p>
            <a:pPr lvl="0">
              <a:lnSpc>
                <a:spcPct val="150000"/>
              </a:lnSpc>
              <a:buFont typeface="Wingdings" pitchFamily="2" charset="2"/>
              <a:buChar char="Ø"/>
            </a:pPr>
            <a:r>
              <a:rPr lang="en-US" dirty="0" smtClean="0">
                <a:latin typeface="Cambria" pitchFamily="18" charset="0"/>
              </a:rPr>
              <a:t>Local </a:t>
            </a:r>
            <a:r>
              <a:rPr lang="en-US" dirty="0">
                <a:latin typeface="Cambria" pitchFamily="18" charset="0"/>
              </a:rPr>
              <a:t>Bookshop vendors.</a:t>
            </a:r>
          </a:p>
          <a:p>
            <a:pPr lvl="0">
              <a:lnSpc>
                <a:spcPct val="150000"/>
              </a:lnSpc>
              <a:buFont typeface="Wingdings" pitchFamily="2" charset="2"/>
              <a:buChar char="Ø"/>
            </a:pPr>
            <a:r>
              <a:rPr lang="en-US" dirty="0">
                <a:latin typeface="Cambria" pitchFamily="18" charset="0"/>
              </a:rPr>
              <a:t>Price competition/war.</a:t>
            </a:r>
          </a:p>
          <a:p>
            <a:pPr lvl="0">
              <a:lnSpc>
                <a:spcPct val="150000"/>
              </a:lnSpc>
              <a:buFont typeface="Wingdings" pitchFamily="2" charset="2"/>
              <a:buChar char="Ø"/>
            </a:pPr>
            <a:r>
              <a:rPr lang="en-US" dirty="0">
                <a:latin typeface="Cambria" pitchFamily="18" charset="0"/>
              </a:rPr>
              <a:t>Increase in the Transportation costs by the courier company.</a:t>
            </a:r>
          </a:p>
          <a:p>
            <a:pPr lvl="0">
              <a:lnSpc>
                <a:spcPct val="150000"/>
              </a:lnSpc>
              <a:buFont typeface="Wingdings" pitchFamily="2" charset="2"/>
              <a:buChar char="Ø"/>
            </a:pPr>
            <a:r>
              <a:rPr lang="en-US" dirty="0">
                <a:latin typeface="Cambria" pitchFamily="18" charset="0"/>
              </a:rPr>
              <a:t>Low consumer confidence to buy using online systems.</a:t>
            </a:r>
          </a:p>
          <a:p>
            <a:pPr lvl="0">
              <a:lnSpc>
                <a:spcPct val="150000"/>
              </a:lnSpc>
              <a:buFont typeface="Wingdings" pitchFamily="2" charset="2"/>
              <a:buChar char="Ø"/>
            </a:pPr>
            <a:r>
              <a:rPr lang="en-US" dirty="0">
                <a:latin typeface="Cambria" pitchFamily="18" charset="0"/>
              </a:rPr>
              <a:t>Monopoly in Online business held by some players.</a:t>
            </a:r>
          </a:p>
          <a:p>
            <a:pPr>
              <a:lnSpc>
                <a:spcPct val="150000"/>
              </a:lnSpc>
            </a:pPr>
            <a:endParaRPr lang="en-US" dirty="0">
              <a:latin typeface="Cambria" pitchFamily="18" charset="0"/>
            </a:endParaRPr>
          </a:p>
        </p:txBody>
      </p:sp>
    </p:spTree>
    <p:extLst>
      <p:ext uri="{BB962C8B-B14F-4D97-AF65-F5344CB8AC3E}">
        <p14:creationId xmlns:p14="http://schemas.microsoft.com/office/powerpoint/2010/main" val="374326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5180" y="2262554"/>
            <a:ext cx="8596668" cy="726832"/>
          </a:xfrm>
        </p:spPr>
        <p:txBody>
          <a:bodyPr>
            <a:normAutofit fontScale="25000" lnSpcReduction="20000"/>
          </a:bodyPr>
          <a:lstStyle/>
          <a:p>
            <a:endParaRPr lang="en-US" dirty="0" smtClean="0"/>
          </a:p>
          <a:p>
            <a:endParaRPr lang="en-US" dirty="0"/>
          </a:p>
          <a:p>
            <a:endParaRPr lang="en-US" dirty="0" smtClean="0"/>
          </a:p>
          <a:p>
            <a:endParaRPr lang="en-US" dirty="0"/>
          </a:p>
          <a:p>
            <a:pPr marL="0" indent="0">
              <a:buNone/>
            </a:pPr>
            <a:r>
              <a:rPr lang="en-US" sz="11000" dirty="0" smtClean="0">
                <a:solidFill>
                  <a:srgbClr val="002060"/>
                </a:solidFill>
                <a:latin typeface="Cambria" pitchFamily="18" charset="0"/>
              </a:rPr>
              <a:t>            </a:t>
            </a:r>
            <a:r>
              <a:rPr lang="en-US" sz="14400" dirty="0" smtClean="0">
                <a:solidFill>
                  <a:srgbClr val="002060"/>
                </a:solidFill>
                <a:latin typeface="Cambria" pitchFamily="18" charset="0"/>
              </a:rPr>
              <a:t>Design of The Webpages  via Mockups</a:t>
            </a:r>
            <a:endParaRPr lang="en-US" sz="14400" dirty="0">
              <a:solidFill>
                <a:srgbClr val="002060"/>
              </a:solidFill>
              <a:latin typeface="Cambria" pitchFamily="18" charset="0"/>
            </a:endParaRPr>
          </a:p>
        </p:txBody>
      </p:sp>
    </p:spTree>
    <p:extLst>
      <p:ext uri="{BB962C8B-B14F-4D97-AF65-F5344CB8AC3E}">
        <p14:creationId xmlns:p14="http://schemas.microsoft.com/office/powerpoint/2010/main" val="345032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51" y="117567"/>
            <a:ext cx="6348549" cy="6439988"/>
          </a:xfrm>
          <a:prstGeom prst="rect">
            <a:avLst/>
          </a:prstGeom>
        </p:spPr>
      </p:pic>
      <p:sp>
        <p:nvSpPr>
          <p:cNvPr id="3" name="TextBox 2"/>
          <p:cNvSpPr txBox="1"/>
          <p:nvPr/>
        </p:nvSpPr>
        <p:spPr>
          <a:xfrm>
            <a:off x="7616315" y="2914414"/>
            <a:ext cx="2761415" cy="461665"/>
          </a:xfrm>
          <a:prstGeom prst="rect">
            <a:avLst/>
          </a:prstGeom>
          <a:noFill/>
        </p:spPr>
        <p:txBody>
          <a:bodyPr wrap="square" rtlCol="0">
            <a:spAutoFit/>
          </a:bodyPr>
          <a:lstStyle/>
          <a:p>
            <a:r>
              <a:rPr lang="en-US" sz="2400" b="1" dirty="0" smtClean="0">
                <a:latin typeface="Cambria" pitchFamily="18" charset="0"/>
              </a:rPr>
              <a:t>     </a:t>
            </a:r>
            <a:r>
              <a:rPr lang="en-US" sz="2400" b="1" dirty="0" smtClean="0">
                <a:solidFill>
                  <a:srgbClr val="002060"/>
                </a:solidFill>
                <a:latin typeface="Cambria" pitchFamily="18" charset="0"/>
              </a:rPr>
              <a:t>HOME PAGE</a:t>
            </a:r>
            <a:endParaRPr lang="en-US" sz="2400" b="1" dirty="0">
              <a:solidFill>
                <a:srgbClr val="002060"/>
              </a:solidFill>
              <a:latin typeface="Cambria" pitchFamily="18" charset="0"/>
            </a:endParaRPr>
          </a:p>
        </p:txBody>
      </p:sp>
    </p:spTree>
    <p:extLst>
      <p:ext uri="{BB962C8B-B14F-4D97-AF65-F5344CB8AC3E}">
        <p14:creationId xmlns:p14="http://schemas.microsoft.com/office/powerpoint/2010/main" val="303957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10808" y="2510934"/>
            <a:ext cx="2116183" cy="830997"/>
          </a:xfrm>
          <a:prstGeom prst="rect">
            <a:avLst/>
          </a:prstGeom>
          <a:noFill/>
        </p:spPr>
        <p:txBody>
          <a:bodyPr wrap="square" rtlCol="0">
            <a:spAutoFit/>
          </a:bodyPr>
          <a:lstStyle/>
          <a:p>
            <a:r>
              <a:rPr lang="en-US" sz="2400" b="1" dirty="0" smtClean="0">
                <a:solidFill>
                  <a:srgbClr val="002060"/>
                </a:solidFill>
                <a:latin typeface="Cambria" pitchFamily="18" charset="0"/>
              </a:rPr>
              <a:t>SUB MENU PAGE</a:t>
            </a:r>
            <a:endParaRPr lang="en-US" sz="2400" b="1" dirty="0">
              <a:solidFill>
                <a:srgbClr val="002060"/>
              </a:solidFill>
              <a:latin typeface="Cambria"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04" y="256939"/>
            <a:ext cx="6126105" cy="6169985"/>
          </a:xfrm>
          <a:prstGeom prst="rect">
            <a:avLst/>
          </a:prstGeom>
        </p:spPr>
      </p:pic>
    </p:spTree>
    <p:extLst>
      <p:ext uri="{BB962C8B-B14F-4D97-AF65-F5344CB8AC3E}">
        <p14:creationId xmlns:p14="http://schemas.microsoft.com/office/powerpoint/2010/main" val="346223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22122" y="2886111"/>
            <a:ext cx="3399693" cy="461665"/>
          </a:xfrm>
          <a:prstGeom prst="rect">
            <a:avLst/>
          </a:prstGeom>
          <a:noFill/>
        </p:spPr>
        <p:txBody>
          <a:bodyPr wrap="square" rtlCol="0">
            <a:spAutoFit/>
          </a:bodyPr>
          <a:lstStyle/>
          <a:p>
            <a:r>
              <a:rPr lang="en-US" sz="2400" b="1" dirty="0" smtClean="0">
                <a:solidFill>
                  <a:srgbClr val="002060"/>
                </a:solidFill>
                <a:latin typeface="Cambria" pitchFamily="18" charset="0"/>
              </a:rPr>
              <a:t>CATEGORIES  PAGE</a:t>
            </a:r>
            <a:endParaRPr lang="en-US" sz="2400" b="1" dirty="0">
              <a:solidFill>
                <a:srgbClr val="002060"/>
              </a:solidFill>
              <a:latin typeface="Cambria"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68" y="156755"/>
            <a:ext cx="6415941" cy="6335485"/>
          </a:xfrm>
          <a:prstGeom prst="rect">
            <a:avLst/>
          </a:prstGeom>
        </p:spPr>
      </p:pic>
    </p:spTree>
    <p:extLst>
      <p:ext uri="{BB962C8B-B14F-4D97-AF65-F5344CB8AC3E}">
        <p14:creationId xmlns:p14="http://schemas.microsoft.com/office/powerpoint/2010/main" val="252739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57554" y="2846753"/>
            <a:ext cx="3219492" cy="461665"/>
          </a:xfrm>
          <a:prstGeom prst="rect">
            <a:avLst/>
          </a:prstGeom>
          <a:noFill/>
        </p:spPr>
        <p:txBody>
          <a:bodyPr wrap="square" rtlCol="0">
            <a:spAutoFit/>
          </a:bodyPr>
          <a:lstStyle/>
          <a:p>
            <a:r>
              <a:rPr lang="en-US" sz="2400" b="1" dirty="0" smtClean="0">
                <a:solidFill>
                  <a:srgbClr val="002060"/>
                </a:solidFill>
                <a:latin typeface="Cambria" pitchFamily="18" charset="0"/>
              </a:rPr>
              <a:t>CATEGORIES  PAGE</a:t>
            </a:r>
            <a:endParaRPr lang="en-US" sz="2400" b="1" dirty="0">
              <a:solidFill>
                <a:srgbClr val="002060"/>
              </a:solidFill>
              <a:latin typeface="Cambria"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02" y="300446"/>
            <a:ext cx="6098752" cy="6296297"/>
          </a:xfrm>
          <a:prstGeom prst="rect">
            <a:avLst/>
          </a:prstGeom>
        </p:spPr>
      </p:pic>
    </p:spTree>
    <p:extLst>
      <p:ext uri="{BB962C8B-B14F-4D97-AF65-F5344CB8AC3E}">
        <p14:creationId xmlns:p14="http://schemas.microsoft.com/office/powerpoint/2010/main" val="29912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77334" y="609600"/>
            <a:ext cx="8596668" cy="949569"/>
          </a:xfrm>
        </p:spPr>
        <p:txBody>
          <a:bodyPr>
            <a:normAutofit/>
          </a:bodyPr>
          <a:lstStyle/>
          <a:p>
            <a:r>
              <a:rPr lang="en-US" sz="3600" b="1" dirty="0" smtClean="0">
                <a:solidFill>
                  <a:srgbClr val="002060"/>
                </a:solidFill>
                <a:latin typeface="Cambria" pitchFamily="18" charset="0"/>
              </a:rPr>
              <a:t>Advantages of buying book online :</a:t>
            </a:r>
            <a:endParaRPr lang="en-US" sz="3600" b="1" dirty="0">
              <a:solidFill>
                <a:srgbClr val="002060"/>
              </a:solidFill>
              <a:latin typeface="Cambria" pitchFamily="18" charset="0"/>
            </a:endParaRPr>
          </a:p>
        </p:txBody>
      </p:sp>
      <p:sp>
        <p:nvSpPr>
          <p:cNvPr id="14" name="Content Placeholder 13"/>
          <p:cNvSpPr>
            <a:spLocks noGrp="1"/>
          </p:cNvSpPr>
          <p:nvPr>
            <p:ph idx="1"/>
          </p:nvPr>
        </p:nvSpPr>
        <p:spPr>
          <a:xfrm>
            <a:off x="841457" y="1609604"/>
            <a:ext cx="8596668" cy="3880773"/>
          </a:xfrm>
        </p:spPr>
        <p:txBody>
          <a:bodyPr>
            <a:normAutofit/>
          </a:bodyPr>
          <a:lstStyle/>
          <a:p>
            <a:pPr>
              <a:buFont typeface="Wingdings" pitchFamily="2" charset="2"/>
              <a:buChar char="Ø"/>
            </a:pPr>
            <a:r>
              <a:rPr lang="en-US" dirty="0" smtClean="0">
                <a:solidFill>
                  <a:srgbClr val="333333"/>
                </a:solidFill>
                <a:latin typeface="Cambria" pitchFamily="18" charset="0"/>
              </a:rPr>
              <a:t>There are various </a:t>
            </a:r>
            <a:r>
              <a:rPr lang="en-US" dirty="0">
                <a:solidFill>
                  <a:srgbClr val="333333"/>
                </a:solidFill>
                <a:latin typeface="Cambria" pitchFamily="18" charset="0"/>
              </a:rPr>
              <a:t>factors which influence a person’s online experience.</a:t>
            </a:r>
          </a:p>
          <a:p>
            <a:pPr>
              <a:buFont typeface="Wingdings" pitchFamily="2" charset="2"/>
              <a:buChar char="Ø"/>
            </a:pPr>
            <a:r>
              <a:rPr lang="en-US" dirty="0" smtClean="0">
                <a:solidFill>
                  <a:srgbClr val="333333"/>
                </a:solidFill>
                <a:latin typeface="Cambria" pitchFamily="18" charset="0"/>
              </a:rPr>
              <a:t> </a:t>
            </a:r>
            <a:r>
              <a:rPr lang="en-US" dirty="0">
                <a:solidFill>
                  <a:srgbClr val="333333"/>
                </a:solidFill>
                <a:latin typeface="Cambria" pitchFamily="18" charset="0"/>
              </a:rPr>
              <a:t>Huge variety </a:t>
            </a:r>
            <a:r>
              <a:rPr lang="en-US" dirty="0" smtClean="0">
                <a:solidFill>
                  <a:srgbClr val="333333"/>
                </a:solidFill>
                <a:latin typeface="Cambria" pitchFamily="18" charset="0"/>
              </a:rPr>
              <a:t>at </a:t>
            </a:r>
            <a:r>
              <a:rPr lang="en-US" dirty="0">
                <a:solidFill>
                  <a:srgbClr val="333333"/>
                </a:solidFill>
                <a:latin typeface="Cambria" pitchFamily="18" charset="0"/>
              </a:rPr>
              <a:t>one place.</a:t>
            </a:r>
          </a:p>
          <a:p>
            <a:pPr>
              <a:buFont typeface="Wingdings" pitchFamily="2" charset="2"/>
              <a:buChar char="Ø"/>
            </a:pPr>
            <a:r>
              <a:rPr lang="en-US" dirty="0" smtClean="0">
                <a:solidFill>
                  <a:srgbClr val="333333"/>
                </a:solidFill>
                <a:latin typeface="Cambria" pitchFamily="18" charset="0"/>
              </a:rPr>
              <a:t>Easy </a:t>
            </a:r>
            <a:r>
              <a:rPr lang="en-US" dirty="0">
                <a:solidFill>
                  <a:srgbClr val="333333"/>
                </a:solidFill>
                <a:latin typeface="Cambria" pitchFamily="18" charset="0"/>
              </a:rPr>
              <a:t>to operate website design and hassle-free shopping</a:t>
            </a:r>
            <a:r>
              <a:rPr lang="en-US" dirty="0" smtClean="0">
                <a:solidFill>
                  <a:srgbClr val="333333"/>
                </a:solidFill>
                <a:latin typeface="Cambria" pitchFamily="18" charset="0"/>
              </a:rPr>
              <a:t>.</a:t>
            </a:r>
          </a:p>
          <a:p>
            <a:pPr>
              <a:buFont typeface="Wingdings" pitchFamily="2" charset="2"/>
              <a:buChar char="Ø"/>
            </a:pPr>
            <a:r>
              <a:rPr lang="en-US" dirty="0" smtClean="0">
                <a:solidFill>
                  <a:srgbClr val="333333"/>
                </a:solidFill>
                <a:latin typeface="Cambria" pitchFamily="18" charset="0"/>
              </a:rPr>
              <a:t> </a:t>
            </a:r>
            <a:r>
              <a:rPr lang="en-US" dirty="0">
                <a:solidFill>
                  <a:srgbClr val="333333"/>
                </a:solidFill>
                <a:latin typeface="Cambria" pitchFamily="18" charset="0"/>
              </a:rPr>
              <a:t>Books are properly </a:t>
            </a:r>
            <a:r>
              <a:rPr lang="en-US" dirty="0" smtClean="0">
                <a:solidFill>
                  <a:srgbClr val="333333"/>
                </a:solidFill>
                <a:latin typeface="Cambria" pitchFamily="18" charset="0"/>
              </a:rPr>
              <a:t>categorized which </a:t>
            </a:r>
            <a:r>
              <a:rPr lang="en-US" dirty="0">
                <a:solidFill>
                  <a:srgbClr val="333333"/>
                </a:solidFill>
                <a:latin typeface="Cambria" pitchFamily="18" charset="0"/>
              </a:rPr>
              <a:t>reduces time and effort</a:t>
            </a:r>
            <a:r>
              <a:rPr lang="en-US" dirty="0" smtClean="0">
                <a:solidFill>
                  <a:srgbClr val="333333"/>
                </a:solidFill>
                <a:latin typeface="Cambria" pitchFamily="18" charset="0"/>
              </a:rPr>
              <a:t>. </a:t>
            </a:r>
          </a:p>
          <a:p>
            <a:pPr>
              <a:buFont typeface="Wingdings" pitchFamily="2" charset="2"/>
              <a:buChar char="Ø"/>
            </a:pPr>
            <a:r>
              <a:rPr lang="en-US" dirty="0" smtClean="0">
                <a:solidFill>
                  <a:srgbClr val="333333"/>
                </a:solidFill>
                <a:latin typeface="Cambria" pitchFamily="18" charset="0"/>
              </a:rPr>
              <a:t>Reviews  </a:t>
            </a:r>
            <a:r>
              <a:rPr lang="en-US" dirty="0">
                <a:solidFill>
                  <a:srgbClr val="333333"/>
                </a:solidFill>
                <a:latin typeface="Cambria" pitchFamily="18" charset="0"/>
              </a:rPr>
              <a:t>give you an idea </a:t>
            </a:r>
            <a:r>
              <a:rPr lang="en-US" dirty="0" smtClean="0">
                <a:solidFill>
                  <a:srgbClr val="333333"/>
                </a:solidFill>
                <a:latin typeface="Cambria" pitchFamily="18" charset="0"/>
              </a:rPr>
              <a:t>about </a:t>
            </a:r>
            <a:r>
              <a:rPr lang="en-US" dirty="0">
                <a:solidFill>
                  <a:srgbClr val="333333"/>
                </a:solidFill>
                <a:latin typeface="Cambria" pitchFamily="18" charset="0"/>
              </a:rPr>
              <a:t>which books </a:t>
            </a:r>
            <a:r>
              <a:rPr lang="en-US" dirty="0" smtClean="0">
                <a:solidFill>
                  <a:srgbClr val="333333"/>
                </a:solidFill>
                <a:latin typeface="Cambria" pitchFamily="18" charset="0"/>
              </a:rPr>
              <a:t>are </a:t>
            </a:r>
            <a:r>
              <a:rPr lang="en-US" dirty="0">
                <a:solidFill>
                  <a:srgbClr val="333333"/>
                </a:solidFill>
                <a:latin typeface="Cambria" pitchFamily="18" charset="0"/>
              </a:rPr>
              <a:t>worth reading</a:t>
            </a:r>
            <a:r>
              <a:rPr lang="en-US" dirty="0" smtClean="0">
                <a:solidFill>
                  <a:srgbClr val="333333"/>
                </a:solidFill>
                <a:latin typeface="Cambria" pitchFamily="18" charset="0"/>
              </a:rPr>
              <a:t>.</a:t>
            </a:r>
          </a:p>
          <a:p>
            <a:pPr>
              <a:buFont typeface="Wingdings" pitchFamily="2" charset="2"/>
              <a:buChar char="Ø"/>
            </a:pPr>
            <a:r>
              <a:rPr lang="en-US" dirty="0" smtClean="0">
                <a:solidFill>
                  <a:srgbClr val="333333"/>
                </a:solidFill>
                <a:latin typeface="Cambria" pitchFamily="18" charset="0"/>
              </a:rPr>
              <a:t>Used books  will be exchanged  between users which saves more money.</a:t>
            </a:r>
            <a:endParaRPr lang="en-US" dirty="0">
              <a:solidFill>
                <a:srgbClr val="333333"/>
              </a:solidFill>
              <a:latin typeface="Cambria" pitchFamily="18" charset="0"/>
            </a:endParaRPr>
          </a:p>
          <a:p>
            <a:pPr>
              <a:buFont typeface="Wingdings" pitchFamily="2" charset="2"/>
              <a:buChar char="Ø"/>
            </a:pPr>
            <a:r>
              <a:rPr lang="en-US" dirty="0" smtClean="0">
                <a:solidFill>
                  <a:srgbClr val="333333"/>
                </a:solidFill>
                <a:latin typeface="Cambria" pitchFamily="18" charset="0"/>
              </a:rPr>
              <a:t>Another </a:t>
            </a:r>
            <a:r>
              <a:rPr lang="en-US" dirty="0">
                <a:solidFill>
                  <a:srgbClr val="333333"/>
                </a:solidFill>
                <a:latin typeface="Cambria" pitchFamily="18" charset="0"/>
              </a:rPr>
              <a:t>main factor is that it reduces the need of going to a physical store or a book shop which requires time investment as you have to walk through various sections and read the synopsis or the blurb.</a:t>
            </a:r>
          </a:p>
          <a:p>
            <a:pPr>
              <a:buFont typeface="Wingdings" pitchFamily="2" charset="2"/>
              <a:buChar char="Ø"/>
            </a:pPr>
            <a:endParaRPr lang="en-US" dirty="0"/>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08839" y="2928146"/>
            <a:ext cx="3250976" cy="461665"/>
          </a:xfrm>
          <a:prstGeom prst="rect">
            <a:avLst/>
          </a:prstGeom>
          <a:noFill/>
        </p:spPr>
        <p:txBody>
          <a:bodyPr wrap="square" rtlCol="0">
            <a:spAutoFit/>
          </a:bodyPr>
          <a:lstStyle/>
          <a:p>
            <a:r>
              <a:rPr lang="en-US" sz="2400" b="1" dirty="0" smtClean="0">
                <a:solidFill>
                  <a:srgbClr val="002060"/>
                </a:solidFill>
                <a:latin typeface="Cambria" pitchFamily="18" charset="0"/>
              </a:rPr>
              <a:t>MY ACCOUNT PAGE</a:t>
            </a:r>
            <a:endParaRPr lang="en-US" sz="2400" b="1" dirty="0">
              <a:solidFill>
                <a:srgbClr val="002060"/>
              </a:solidFill>
              <a:latin typeface="Cambria"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 y="209006"/>
            <a:ext cx="6048103" cy="6361611"/>
          </a:xfrm>
          <a:prstGeom prst="rect">
            <a:avLst/>
          </a:prstGeom>
        </p:spPr>
      </p:pic>
    </p:spTree>
    <p:extLst>
      <p:ext uri="{BB962C8B-B14F-4D97-AF65-F5344CB8AC3E}">
        <p14:creationId xmlns:p14="http://schemas.microsoft.com/office/powerpoint/2010/main" val="415901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58408" y="2840333"/>
            <a:ext cx="2116183" cy="461665"/>
          </a:xfrm>
          <a:prstGeom prst="rect">
            <a:avLst/>
          </a:prstGeom>
          <a:noFill/>
        </p:spPr>
        <p:txBody>
          <a:bodyPr wrap="square" rtlCol="0">
            <a:spAutoFit/>
          </a:bodyPr>
          <a:lstStyle/>
          <a:p>
            <a:r>
              <a:rPr lang="en-US" sz="2400" b="1" dirty="0" smtClean="0">
                <a:solidFill>
                  <a:srgbClr val="002060"/>
                </a:solidFill>
                <a:latin typeface="Cambria" pitchFamily="18" charset="0"/>
              </a:rPr>
              <a:t>SIGN UP PAGE</a:t>
            </a:r>
            <a:endParaRPr lang="en-US" sz="2400" b="1" dirty="0">
              <a:solidFill>
                <a:srgbClr val="002060"/>
              </a:solidFill>
              <a:latin typeface="Cambria"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90" y="222068"/>
            <a:ext cx="6438083" cy="6439989"/>
          </a:xfrm>
          <a:prstGeom prst="rect">
            <a:avLst/>
          </a:prstGeom>
        </p:spPr>
      </p:pic>
    </p:spTree>
    <p:extLst>
      <p:ext uri="{BB962C8B-B14F-4D97-AF65-F5344CB8AC3E}">
        <p14:creationId xmlns:p14="http://schemas.microsoft.com/office/powerpoint/2010/main" val="110785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138494" y="2749896"/>
            <a:ext cx="3748706" cy="830997"/>
          </a:xfrm>
          <a:prstGeom prst="rect">
            <a:avLst/>
          </a:prstGeom>
          <a:noFill/>
        </p:spPr>
        <p:txBody>
          <a:bodyPr wrap="square" rtlCol="0">
            <a:spAutoFit/>
          </a:bodyPr>
          <a:lstStyle/>
          <a:p>
            <a:r>
              <a:rPr lang="en-US" sz="2400" b="1" dirty="0" smtClean="0">
                <a:solidFill>
                  <a:srgbClr val="002060"/>
                </a:solidFill>
                <a:latin typeface="Cambria" pitchFamily="18" charset="0"/>
              </a:rPr>
              <a:t>ACCOUNT VERIFICATION PAGE</a:t>
            </a:r>
            <a:endParaRPr lang="en-US" sz="2400" b="1" dirty="0">
              <a:solidFill>
                <a:srgbClr val="002060"/>
              </a:solidFill>
              <a:latin typeface="Cambria"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25" y="195944"/>
            <a:ext cx="7686091" cy="6400800"/>
          </a:xfrm>
          <a:prstGeom prst="rect">
            <a:avLst/>
          </a:prstGeom>
        </p:spPr>
      </p:pic>
    </p:spTree>
    <p:extLst>
      <p:ext uri="{BB962C8B-B14F-4D97-AF65-F5344CB8AC3E}">
        <p14:creationId xmlns:p14="http://schemas.microsoft.com/office/powerpoint/2010/main" val="94624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86654" y="2945896"/>
            <a:ext cx="2116183" cy="461665"/>
          </a:xfrm>
          <a:prstGeom prst="rect">
            <a:avLst/>
          </a:prstGeom>
          <a:noFill/>
        </p:spPr>
        <p:txBody>
          <a:bodyPr wrap="square" rtlCol="0">
            <a:spAutoFit/>
          </a:bodyPr>
          <a:lstStyle/>
          <a:p>
            <a:r>
              <a:rPr lang="en-US" sz="2400" b="1" dirty="0" smtClean="0">
                <a:solidFill>
                  <a:srgbClr val="002060"/>
                </a:solidFill>
                <a:latin typeface="Cambria" pitchFamily="18" charset="0"/>
              </a:rPr>
              <a:t>SIGN IN PAGE</a:t>
            </a:r>
            <a:endParaRPr lang="en-US" sz="2400" b="1" dirty="0">
              <a:solidFill>
                <a:srgbClr val="002060"/>
              </a:solidFill>
              <a:latin typeface="Cambria"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3" y="143691"/>
            <a:ext cx="6760035" cy="6544491"/>
          </a:xfrm>
          <a:prstGeom prst="rect">
            <a:avLst/>
          </a:prstGeom>
        </p:spPr>
      </p:pic>
    </p:spTree>
    <p:extLst>
      <p:ext uri="{BB962C8B-B14F-4D97-AF65-F5344CB8AC3E}">
        <p14:creationId xmlns:p14="http://schemas.microsoft.com/office/powerpoint/2010/main" val="362015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0776" y="2843882"/>
            <a:ext cx="3106616" cy="830997"/>
          </a:xfrm>
          <a:prstGeom prst="rect">
            <a:avLst/>
          </a:prstGeom>
          <a:noFill/>
        </p:spPr>
        <p:txBody>
          <a:bodyPr wrap="square" rtlCol="0">
            <a:spAutoFit/>
          </a:bodyPr>
          <a:lstStyle/>
          <a:p>
            <a:r>
              <a:rPr lang="en-US" sz="2400" b="1" dirty="0" smtClean="0">
                <a:solidFill>
                  <a:srgbClr val="002060"/>
                </a:solidFill>
                <a:latin typeface="Cambria" pitchFamily="18" charset="0"/>
              </a:rPr>
              <a:t>WHEN BUYING A BOOK</a:t>
            </a:r>
            <a:endParaRPr lang="en-US" sz="2400" b="1" dirty="0">
              <a:solidFill>
                <a:srgbClr val="002060"/>
              </a:solidFill>
              <a:latin typeface="Cambria"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21" y="158506"/>
            <a:ext cx="7587455" cy="6201751"/>
          </a:xfrm>
          <a:prstGeom prst="rect">
            <a:avLst/>
          </a:prstGeom>
        </p:spPr>
      </p:pic>
    </p:spTree>
    <p:extLst>
      <p:ext uri="{BB962C8B-B14F-4D97-AF65-F5344CB8AC3E}">
        <p14:creationId xmlns:p14="http://schemas.microsoft.com/office/powerpoint/2010/main" val="201513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26880" y="2634006"/>
            <a:ext cx="2232074" cy="830997"/>
          </a:xfrm>
          <a:prstGeom prst="rect">
            <a:avLst/>
          </a:prstGeom>
          <a:noFill/>
        </p:spPr>
        <p:txBody>
          <a:bodyPr wrap="square" rtlCol="0">
            <a:spAutoFit/>
          </a:bodyPr>
          <a:lstStyle/>
          <a:p>
            <a:r>
              <a:rPr lang="en-US" sz="2400" b="1" dirty="0" smtClean="0">
                <a:solidFill>
                  <a:srgbClr val="002060"/>
                </a:solidFill>
                <a:latin typeface="Cambria" pitchFamily="18" charset="0"/>
              </a:rPr>
              <a:t>ADD TO CART</a:t>
            </a:r>
          </a:p>
          <a:p>
            <a:r>
              <a:rPr lang="en-US" sz="2400" b="1" dirty="0" smtClean="0">
                <a:solidFill>
                  <a:srgbClr val="002060"/>
                </a:solidFill>
                <a:latin typeface="Cambria" pitchFamily="18" charset="0"/>
              </a:rPr>
              <a:t>PROCESS</a:t>
            </a:r>
            <a:endParaRPr lang="en-US" sz="2400" b="1" dirty="0">
              <a:solidFill>
                <a:srgbClr val="002060"/>
              </a:solidFill>
              <a:latin typeface="Cambria"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084" y="176332"/>
            <a:ext cx="9002381" cy="6087325"/>
          </a:xfrm>
          <a:prstGeom prst="rect">
            <a:avLst/>
          </a:prstGeom>
        </p:spPr>
      </p:pic>
    </p:spTree>
    <p:extLst>
      <p:ext uri="{BB962C8B-B14F-4D97-AF65-F5344CB8AC3E}">
        <p14:creationId xmlns:p14="http://schemas.microsoft.com/office/powerpoint/2010/main" val="421330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49461" y="2798162"/>
            <a:ext cx="2048914" cy="830997"/>
          </a:xfrm>
          <a:prstGeom prst="rect">
            <a:avLst/>
          </a:prstGeom>
          <a:noFill/>
        </p:spPr>
        <p:txBody>
          <a:bodyPr wrap="square" rtlCol="0">
            <a:spAutoFit/>
          </a:bodyPr>
          <a:lstStyle/>
          <a:p>
            <a:r>
              <a:rPr lang="en-US" sz="2400" b="1" dirty="0" smtClean="0">
                <a:solidFill>
                  <a:srgbClr val="002060"/>
                </a:solidFill>
                <a:latin typeface="Cambria" pitchFamily="18" charset="0"/>
              </a:rPr>
              <a:t>PLACE ORDER</a:t>
            </a:r>
            <a:endParaRPr lang="en-US" sz="2400" b="1" dirty="0">
              <a:solidFill>
                <a:srgbClr val="002060"/>
              </a:solidFill>
              <a:latin typeface="Cambria"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77" y="270456"/>
            <a:ext cx="9069304" cy="6216496"/>
          </a:xfrm>
          <a:prstGeom prst="rect">
            <a:avLst/>
          </a:prstGeom>
        </p:spPr>
      </p:pic>
    </p:spTree>
    <p:extLst>
      <p:ext uri="{BB962C8B-B14F-4D97-AF65-F5344CB8AC3E}">
        <p14:creationId xmlns:p14="http://schemas.microsoft.com/office/powerpoint/2010/main" val="14502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97926" y="3311434"/>
            <a:ext cx="2116183" cy="830997"/>
          </a:xfrm>
          <a:prstGeom prst="rect">
            <a:avLst/>
          </a:prstGeom>
          <a:noFill/>
        </p:spPr>
        <p:txBody>
          <a:bodyPr wrap="square" rtlCol="0">
            <a:spAutoFit/>
          </a:bodyPr>
          <a:lstStyle/>
          <a:p>
            <a:r>
              <a:rPr lang="en-US" sz="2400" b="1" dirty="0" smtClean="0">
                <a:solidFill>
                  <a:srgbClr val="002060"/>
                </a:solidFill>
                <a:latin typeface="Cambria" pitchFamily="18" charset="0"/>
              </a:rPr>
              <a:t>CASH ON  DELIVERY</a:t>
            </a:r>
            <a:endParaRPr lang="en-US" sz="2400" b="1" dirty="0">
              <a:solidFill>
                <a:srgbClr val="002060"/>
              </a:solidFill>
              <a:latin typeface="Cambria"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44" y="65315"/>
            <a:ext cx="8485256" cy="6492239"/>
          </a:xfrm>
          <a:prstGeom prst="rect">
            <a:avLst/>
          </a:prstGeom>
        </p:spPr>
      </p:pic>
    </p:spTree>
    <p:extLst>
      <p:ext uri="{BB962C8B-B14F-4D97-AF65-F5344CB8AC3E}">
        <p14:creationId xmlns:p14="http://schemas.microsoft.com/office/powerpoint/2010/main" val="1962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57063" y="2946179"/>
            <a:ext cx="2116183" cy="830997"/>
          </a:xfrm>
          <a:prstGeom prst="rect">
            <a:avLst/>
          </a:prstGeom>
          <a:noFill/>
        </p:spPr>
        <p:txBody>
          <a:bodyPr wrap="square" rtlCol="0">
            <a:spAutoFit/>
          </a:bodyPr>
          <a:lstStyle/>
          <a:p>
            <a:r>
              <a:rPr lang="en-US" sz="2400" b="1" dirty="0" smtClean="0">
                <a:solidFill>
                  <a:srgbClr val="002060"/>
                </a:solidFill>
                <a:latin typeface="Cambria" pitchFamily="18" charset="0"/>
              </a:rPr>
              <a:t>PAYMENT BY </a:t>
            </a:r>
            <a:r>
              <a:rPr lang="en-US" sz="2400" b="1" dirty="0" err="1" smtClean="0">
                <a:solidFill>
                  <a:srgbClr val="002060"/>
                </a:solidFill>
                <a:latin typeface="Cambria" pitchFamily="18" charset="0"/>
              </a:rPr>
              <a:t>bKASH</a:t>
            </a:r>
            <a:endParaRPr lang="en-US" sz="2400" b="1" dirty="0">
              <a:solidFill>
                <a:srgbClr val="002060"/>
              </a:solidFill>
              <a:latin typeface="Cambria"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01" y="222070"/>
            <a:ext cx="8955662" cy="6322422"/>
          </a:xfrm>
          <a:prstGeom prst="rect">
            <a:avLst/>
          </a:prstGeom>
        </p:spPr>
      </p:pic>
    </p:spTree>
    <p:extLst>
      <p:ext uri="{BB962C8B-B14F-4D97-AF65-F5344CB8AC3E}">
        <p14:creationId xmlns:p14="http://schemas.microsoft.com/office/powerpoint/2010/main" val="125809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27588" y="2880191"/>
            <a:ext cx="2289864" cy="830997"/>
          </a:xfrm>
          <a:prstGeom prst="rect">
            <a:avLst/>
          </a:prstGeom>
          <a:noFill/>
        </p:spPr>
        <p:txBody>
          <a:bodyPr wrap="square" rtlCol="0">
            <a:spAutoFit/>
          </a:bodyPr>
          <a:lstStyle/>
          <a:p>
            <a:r>
              <a:rPr lang="en-US" sz="2400" b="1" dirty="0" smtClean="0">
                <a:solidFill>
                  <a:srgbClr val="002060"/>
                </a:solidFill>
                <a:latin typeface="Cambria" pitchFamily="18" charset="0"/>
              </a:rPr>
              <a:t>PLACING YOUR ORDER</a:t>
            </a:r>
            <a:endParaRPr lang="en-US" sz="2400" b="1" dirty="0">
              <a:solidFill>
                <a:srgbClr val="002060"/>
              </a:solidFill>
              <a:latin typeface="Cambria"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45" y="181238"/>
            <a:ext cx="8916252" cy="6506945"/>
          </a:xfrm>
          <a:prstGeom prst="rect">
            <a:avLst/>
          </a:prstGeom>
        </p:spPr>
      </p:pic>
    </p:spTree>
    <p:extLst>
      <p:ext uri="{BB962C8B-B14F-4D97-AF65-F5344CB8AC3E}">
        <p14:creationId xmlns:p14="http://schemas.microsoft.com/office/powerpoint/2010/main" val="8629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26830"/>
            <a:ext cx="8596668" cy="726831"/>
          </a:xfrm>
        </p:spPr>
        <p:txBody>
          <a:bodyPr>
            <a:normAutofit/>
          </a:bodyPr>
          <a:lstStyle/>
          <a:p>
            <a:r>
              <a:rPr lang="en-US" sz="3200" b="1" dirty="0" smtClean="0">
                <a:solidFill>
                  <a:srgbClr val="002060"/>
                </a:solidFill>
                <a:latin typeface="Cambria" pitchFamily="18" charset="0"/>
              </a:rPr>
              <a:t>Objectives :</a:t>
            </a:r>
            <a:endParaRPr lang="en-US" sz="3200" dirty="0"/>
          </a:p>
        </p:txBody>
      </p:sp>
      <p:sp>
        <p:nvSpPr>
          <p:cNvPr id="3" name="Content Placeholder 2"/>
          <p:cNvSpPr>
            <a:spLocks noGrp="1"/>
          </p:cNvSpPr>
          <p:nvPr>
            <p:ph idx="1"/>
          </p:nvPr>
        </p:nvSpPr>
        <p:spPr>
          <a:xfrm>
            <a:off x="876627" y="1609605"/>
            <a:ext cx="8596668" cy="3880773"/>
          </a:xfrm>
        </p:spPr>
        <p:txBody>
          <a:bodyPr/>
          <a:lstStyle/>
          <a:p>
            <a:pPr lvl="0">
              <a:lnSpc>
                <a:spcPct val="100000"/>
              </a:lnSpc>
              <a:spcBef>
                <a:spcPct val="20000"/>
              </a:spcBef>
              <a:spcAft>
                <a:spcPts val="600"/>
              </a:spcAft>
              <a:buClr>
                <a:schemeClr val="tx1"/>
              </a:buClr>
              <a:buFont typeface="Wingdings" pitchFamily="2" charset="2"/>
              <a:buChar char="q"/>
            </a:pPr>
            <a:r>
              <a:rPr lang="en-US" dirty="0">
                <a:solidFill>
                  <a:srgbClr val="000000"/>
                </a:solidFill>
                <a:latin typeface="Cambria" pitchFamily="18" charset="0"/>
              </a:rPr>
              <a:t>The main objectives of this project are :</a:t>
            </a:r>
          </a:p>
          <a:p>
            <a:pPr lvl="0">
              <a:lnSpc>
                <a:spcPct val="100000"/>
              </a:lnSpc>
              <a:spcBef>
                <a:spcPct val="20000"/>
              </a:spcBef>
              <a:spcAft>
                <a:spcPts val="600"/>
              </a:spcAft>
              <a:buClr>
                <a:schemeClr val="tx1"/>
              </a:buClr>
              <a:buFont typeface="Wingdings" pitchFamily="2" charset="2"/>
              <a:buChar char="q"/>
            </a:pPr>
            <a:r>
              <a:rPr lang="en-US" dirty="0">
                <a:solidFill>
                  <a:srgbClr val="000000"/>
                </a:solidFill>
                <a:latin typeface="Cambria" pitchFamily="18" charset="0"/>
                <a:cs typeface="Times New Roman" pitchFamily="18" charset="0"/>
              </a:rPr>
              <a:t>User friendly navigations.</a:t>
            </a:r>
          </a:p>
          <a:p>
            <a:pPr lvl="0">
              <a:lnSpc>
                <a:spcPct val="100000"/>
              </a:lnSpc>
              <a:spcBef>
                <a:spcPct val="20000"/>
              </a:spcBef>
              <a:spcAft>
                <a:spcPts val="600"/>
              </a:spcAft>
              <a:buClr>
                <a:schemeClr val="tx1"/>
              </a:buClr>
              <a:buFont typeface="Wingdings" pitchFamily="2" charset="2"/>
              <a:buChar char="q"/>
            </a:pPr>
            <a:r>
              <a:rPr lang="en-US" dirty="0">
                <a:solidFill>
                  <a:srgbClr val="000000"/>
                </a:solidFill>
                <a:latin typeface="Cambria" pitchFamily="18" charset="0"/>
                <a:cs typeface="Times New Roman" pitchFamily="18" charset="0"/>
              </a:rPr>
              <a:t>Maximize search options-</a:t>
            </a:r>
          </a:p>
          <a:p>
            <a:pPr lvl="3">
              <a:lnSpc>
                <a:spcPct val="100000"/>
              </a:lnSpc>
              <a:spcBef>
                <a:spcPct val="20000"/>
              </a:spcBef>
              <a:spcAft>
                <a:spcPts val="600"/>
              </a:spcAft>
              <a:buClr>
                <a:schemeClr val="tx1"/>
              </a:buClr>
              <a:buFont typeface="Wingdings" pitchFamily="2" charset="2"/>
              <a:buChar char="q"/>
            </a:pPr>
            <a:r>
              <a:rPr lang="en-US" dirty="0">
                <a:solidFill>
                  <a:srgbClr val="000000"/>
                </a:solidFill>
                <a:latin typeface="Cambria" pitchFamily="18" charset="0"/>
                <a:cs typeface="Times New Roman" pitchFamily="18" charset="0"/>
              </a:rPr>
              <a:t>    </a:t>
            </a:r>
            <a:r>
              <a:rPr lang="en-US" sz="1800" dirty="0">
                <a:solidFill>
                  <a:srgbClr val="000000"/>
                </a:solidFill>
                <a:latin typeface="Cambria" pitchFamily="18" charset="0"/>
                <a:cs typeface="Times New Roman" pitchFamily="18" charset="0"/>
              </a:rPr>
              <a:t>1.by author’s name</a:t>
            </a:r>
          </a:p>
          <a:p>
            <a:pPr lvl="3">
              <a:lnSpc>
                <a:spcPct val="100000"/>
              </a:lnSpc>
              <a:spcBef>
                <a:spcPct val="20000"/>
              </a:spcBef>
              <a:spcAft>
                <a:spcPts val="600"/>
              </a:spcAft>
              <a:buClr>
                <a:schemeClr val="tx1"/>
              </a:buClr>
              <a:buFont typeface="Wingdings" pitchFamily="2" charset="2"/>
              <a:buChar char="q"/>
            </a:pPr>
            <a:r>
              <a:rPr lang="en-US" sz="1800" dirty="0">
                <a:solidFill>
                  <a:srgbClr val="000000"/>
                </a:solidFill>
                <a:latin typeface="Cambria" pitchFamily="18" charset="0"/>
                <a:cs typeface="Times New Roman" pitchFamily="18" charset="0"/>
              </a:rPr>
              <a:t>    2.by book’s title</a:t>
            </a:r>
          </a:p>
          <a:p>
            <a:pPr lvl="3">
              <a:lnSpc>
                <a:spcPct val="100000"/>
              </a:lnSpc>
              <a:spcBef>
                <a:spcPct val="20000"/>
              </a:spcBef>
              <a:spcAft>
                <a:spcPts val="600"/>
              </a:spcAft>
              <a:buClr>
                <a:schemeClr val="tx1"/>
              </a:buClr>
              <a:buFont typeface="Wingdings" pitchFamily="2" charset="2"/>
              <a:buChar char="q"/>
            </a:pPr>
            <a:r>
              <a:rPr lang="en-US" sz="1800" dirty="0">
                <a:solidFill>
                  <a:srgbClr val="000000"/>
                </a:solidFill>
                <a:latin typeface="Cambria" pitchFamily="18" charset="0"/>
                <a:cs typeface="Times New Roman" pitchFamily="18" charset="0"/>
              </a:rPr>
              <a:t>    3.by subject</a:t>
            </a:r>
          </a:p>
          <a:p>
            <a:pPr lvl="0">
              <a:lnSpc>
                <a:spcPct val="100000"/>
              </a:lnSpc>
              <a:spcBef>
                <a:spcPct val="20000"/>
              </a:spcBef>
              <a:spcAft>
                <a:spcPts val="600"/>
              </a:spcAft>
              <a:buClr>
                <a:schemeClr val="tx1"/>
              </a:buClr>
              <a:buFont typeface="Wingdings" pitchFamily="2" charset="2"/>
              <a:buChar char="q"/>
            </a:pPr>
            <a:r>
              <a:rPr lang="en-US" dirty="0">
                <a:solidFill>
                  <a:srgbClr val="000000"/>
                </a:solidFill>
                <a:latin typeface="Cambria" pitchFamily="18" charset="0"/>
                <a:cs typeface="Times New Roman" pitchFamily="18" charset="0"/>
              </a:rPr>
              <a:t>Help user by providing contents of books for reading.</a:t>
            </a:r>
          </a:p>
          <a:p>
            <a:pPr lvl="0">
              <a:lnSpc>
                <a:spcPct val="100000"/>
              </a:lnSpc>
              <a:spcBef>
                <a:spcPct val="20000"/>
              </a:spcBef>
              <a:spcAft>
                <a:spcPts val="600"/>
              </a:spcAft>
              <a:buClr>
                <a:schemeClr val="tx1"/>
              </a:buClr>
              <a:buFont typeface="Wingdings" pitchFamily="2" charset="2"/>
              <a:buChar char="q"/>
            </a:pPr>
            <a:r>
              <a:rPr lang="en-US" dirty="0">
                <a:solidFill>
                  <a:srgbClr val="000000"/>
                </a:solidFill>
                <a:latin typeface="Cambria" pitchFamily="18" charset="0"/>
                <a:cs typeface="Times New Roman" pitchFamily="18" charset="0"/>
              </a:rPr>
              <a:t>User Interaction.</a:t>
            </a:r>
            <a:endParaRPr lang="en-US" dirty="0">
              <a:solidFill>
                <a:srgbClr val="000000"/>
              </a:solidFill>
              <a:latin typeface="Cambria" pitchFamily="18" charset="0"/>
            </a:endParaRPr>
          </a:p>
        </p:txBody>
      </p:sp>
    </p:spTree>
    <p:extLst>
      <p:ext uri="{BB962C8B-B14F-4D97-AF65-F5344CB8AC3E}">
        <p14:creationId xmlns:p14="http://schemas.microsoft.com/office/powerpoint/2010/main" val="369271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26923" y="2938807"/>
            <a:ext cx="3130061" cy="892552"/>
          </a:xfrm>
          <a:prstGeom prst="rect">
            <a:avLst/>
          </a:prstGeom>
          <a:noFill/>
        </p:spPr>
        <p:txBody>
          <a:bodyPr wrap="square" rtlCol="0">
            <a:spAutoFit/>
          </a:bodyPr>
          <a:lstStyle/>
          <a:p>
            <a:r>
              <a:rPr lang="en-US" sz="2800" b="1" dirty="0" smtClean="0">
                <a:solidFill>
                  <a:srgbClr val="002060"/>
                </a:solidFill>
                <a:latin typeface="Cambria" pitchFamily="18" charset="0"/>
              </a:rPr>
              <a:t>Selling book Form</a:t>
            </a:r>
          </a:p>
          <a:p>
            <a:endParaRPr lang="en-US" sz="2400" b="1" dirty="0">
              <a:solidFill>
                <a:srgbClr val="002060"/>
              </a:solidFill>
              <a:latin typeface="Cambria"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507" y="178622"/>
            <a:ext cx="5187361" cy="6596428"/>
          </a:xfrm>
          <a:prstGeom prst="rect">
            <a:avLst/>
          </a:prstGeom>
        </p:spPr>
      </p:pic>
    </p:spTree>
    <p:extLst>
      <p:ext uri="{BB962C8B-B14F-4D97-AF65-F5344CB8AC3E}">
        <p14:creationId xmlns:p14="http://schemas.microsoft.com/office/powerpoint/2010/main" val="105725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52113" y="3102929"/>
            <a:ext cx="2116183" cy="830997"/>
          </a:xfrm>
          <a:prstGeom prst="rect">
            <a:avLst/>
          </a:prstGeom>
          <a:noFill/>
        </p:spPr>
        <p:txBody>
          <a:bodyPr wrap="square" rtlCol="0">
            <a:spAutoFit/>
          </a:bodyPr>
          <a:lstStyle/>
          <a:p>
            <a:r>
              <a:rPr lang="en-US" sz="2400" b="1" dirty="0" smtClean="0">
                <a:solidFill>
                  <a:srgbClr val="002060"/>
                </a:solidFill>
                <a:latin typeface="Cambria" pitchFamily="18" charset="0"/>
              </a:rPr>
              <a:t>SELLING  BOOK</a:t>
            </a:r>
            <a:endParaRPr lang="en-US" sz="2400" b="1" dirty="0">
              <a:solidFill>
                <a:srgbClr val="002060"/>
              </a:solidFill>
              <a:latin typeface="Cambria"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80" y="229443"/>
            <a:ext cx="8545233" cy="6341175"/>
          </a:xfrm>
          <a:prstGeom prst="rect">
            <a:avLst/>
          </a:prstGeom>
        </p:spPr>
      </p:pic>
    </p:spTree>
    <p:extLst>
      <p:ext uri="{BB962C8B-B14F-4D97-AF65-F5344CB8AC3E}">
        <p14:creationId xmlns:p14="http://schemas.microsoft.com/office/powerpoint/2010/main" val="394892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38647" y="3013501"/>
            <a:ext cx="3399692" cy="461665"/>
          </a:xfrm>
          <a:prstGeom prst="rect">
            <a:avLst/>
          </a:prstGeom>
          <a:noFill/>
        </p:spPr>
        <p:txBody>
          <a:bodyPr wrap="square" rtlCol="0">
            <a:spAutoFit/>
          </a:bodyPr>
          <a:lstStyle/>
          <a:p>
            <a:r>
              <a:rPr lang="en-US" sz="2400" b="1" dirty="0" smtClean="0">
                <a:solidFill>
                  <a:srgbClr val="002060"/>
                </a:solidFill>
                <a:latin typeface="Cambria" pitchFamily="18" charset="0"/>
              </a:rPr>
              <a:t>CONTACT PAGE</a:t>
            </a:r>
            <a:endParaRPr lang="en-US" sz="2400" b="1" dirty="0">
              <a:solidFill>
                <a:srgbClr val="002060"/>
              </a:solidFill>
              <a:latin typeface="Cambria"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79" y="130629"/>
            <a:ext cx="6325218" cy="6596742"/>
          </a:xfrm>
          <a:prstGeom prst="rect">
            <a:avLst/>
          </a:prstGeom>
        </p:spPr>
      </p:pic>
    </p:spTree>
    <p:extLst>
      <p:ext uri="{BB962C8B-B14F-4D97-AF65-F5344CB8AC3E}">
        <p14:creationId xmlns:p14="http://schemas.microsoft.com/office/powerpoint/2010/main" val="63041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PDF of the designed page</a:t>
            </a:r>
            <a:endParaRPr lang="en-US" b="1" dirty="0">
              <a:solidFill>
                <a:srgbClr val="002060"/>
              </a:solidFill>
              <a:latin typeface="Cambria"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409593809"/>
              </p:ext>
            </p:extLst>
          </p:nvPr>
        </p:nvGraphicFramePr>
        <p:xfrm>
          <a:off x="1597271" y="2277207"/>
          <a:ext cx="8371666" cy="3051046"/>
        </p:xfrm>
        <a:graphic>
          <a:graphicData uri="http://schemas.openxmlformats.org/presentationml/2006/ole">
            <mc:AlternateContent xmlns:mc="http://schemas.openxmlformats.org/markup-compatibility/2006">
              <mc:Choice xmlns:v="urn:schemas-microsoft-com:vml" Requires="v">
                <p:oleObj spid="_x0000_s2109" name="Packager Shell Object" showAsIcon="1" r:id="rId3" imgW="1599120" imgH="582120" progId="Package">
                  <p:embed/>
                </p:oleObj>
              </mc:Choice>
              <mc:Fallback>
                <p:oleObj name="Packager Shell Object" showAsIcon="1" r:id="rId3" imgW="1599120" imgH="582120" progId="Package">
                  <p:embed/>
                  <p:pic>
                    <p:nvPicPr>
                      <p:cNvPr id="0" name=""/>
                      <p:cNvPicPr/>
                      <p:nvPr/>
                    </p:nvPicPr>
                    <p:blipFill>
                      <a:blip r:embed="rId4"/>
                      <a:stretch>
                        <a:fillRect/>
                      </a:stretch>
                    </p:blipFill>
                    <p:spPr>
                      <a:xfrm>
                        <a:off x="1597271" y="2277207"/>
                        <a:ext cx="8371666" cy="3051046"/>
                      </a:xfrm>
                      <a:prstGeom prst="rect">
                        <a:avLst/>
                      </a:prstGeom>
                    </p:spPr>
                  </p:pic>
                </p:oleObj>
              </mc:Fallback>
            </mc:AlternateContent>
          </a:graphicData>
        </a:graphic>
      </p:graphicFrame>
    </p:spTree>
    <p:extLst>
      <p:ext uri="{BB962C8B-B14F-4D97-AF65-F5344CB8AC3E}">
        <p14:creationId xmlns:p14="http://schemas.microsoft.com/office/powerpoint/2010/main" val="378573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8216" y="2111661"/>
            <a:ext cx="3153508" cy="1096962"/>
          </a:xfrm>
        </p:spPr>
        <p:txBody>
          <a:bodyPr>
            <a:normAutofit fontScale="90000"/>
          </a:bodyPr>
          <a:lstStyle/>
          <a:p>
            <a:pPr algn="ctr"/>
            <a:r>
              <a:rPr lang="en-US" b="1" i="1" dirty="0" smtClean="0"/>
              <a:t>                              </a:t>
            </a:r>
            <a:r>
              <a:rPr lang="en-US" sz="4900" dirty="0" smtClean="0">
                <a:solidFill>
                  <a:srgbClr val="002060"/>
                </a:solidFill>
                <a:latin typeface="Cambria" pitchFamily="18" charset="0"/>
              </a:rPr>
              <a:t>DIAGRAMS</a:t>
            </a:r>
            <a:endParaRPr lang="en-US" sz="4900" dirty="0">
              <a:solidFill>
                <a:srgbClr val="002060"/>
              </a:solidFill>
              <a:latin typeface="Cambria" pitchFamily="18" charset="0"/>
            </a:endParaRPr>
          </a:p>
        </p:txBody>
      </p:sp>
    </p:spTree>
    <p:extLst>
      <p:ext uri="{BB962C8B-B14F-4D97-AF65-F5344CB8AC3E}">
        <p14:creationId xmlns:p14="http://schemas.microsoft.com/office/powerpoint/2010/main" val="111970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002060"/>
                </a:solidFill>
                <a:latin typeface="Cambria" pitchFamily="18" charset="0"/>
              </a:rPr>
              <a:t>C</a:t>
            </a:r>
            <a:r>
              <a:rPr lang="en-US" sz="3200" b="1" dirty="0" smtClean="0">
                <a:solidFill>
                  <a:srgbClr val="002060"/>
                </a:solidFill>
                <a:latin typeface="Cambria" pitchFamily="18" charset="0"/>
              </a:rPr>
              <a:t>ontext </a:t>
            </a:r>
            <a:r>
              <a:rPr lang="en-US" sz="3200" b="1" dirty="0">
                <a:solidFill>
                  <a:srgbClr val="002060"/>
                </a:solidFill>
                <a:latin typeface="Cambria" pitchFamily="18" charset="0"/>
              </a:rPr>
              <a:t>D</a:t>
            </a:r>
            <a:r>
              <a:rPr lang="en-US" sz="3200" b="1" dirty="0" smtClean="0">
                <a:solidFill>
                  <a:srgbClr val="002060"/>
                </a:solidFill>
                <a:latin typeface="Cambria" pitchFamily="18" charset="0"/>
              </a:rPr>
              <a:t>iagram</a:t>
            </a:r>
            <a:endParaRPr lang="en-US" sz="3200" b="1" dirty="0">
              <a:solidFill>
                <a:srgbClr val="002060"/>
              </a:solidFill>
              <a:latin typeface="Cambria" pitchFamily="18" charset="0"/>
            </a:endParaRPr>
          </a:p>
        </p:txBody>
      </p:sp>
      <p:sp>
        <p:nvSpPr>
          <p:cNvPr id="3" name="Content Placeholder 2"/>
          <p:cNvSpPr>
            <a:spLocks noGrp="1"/>
          </p:cNvSpPr>
          <p:nvPr>
            <p:ph idx="1"/>
          </p:nvPr>
        </p:nvSpPr>
        <p:spPr>
          <a:xfrm>
            <a:off x="782841" y="1468928"/>
            <a:ext cx="8596668" cy="3880773"/>
          </a:xfrm>
        </p:spPr>
        <p:txBody>
          <a:bodyPr>
            <a:normAutofit/>
          </a:bodyPr>
          <a:lstStyle/>
          <a:p>
            <a:pPr marL="0" lvl="0" indent="0">
              <a:buNone/>
            </a:pPr>
            <a:r>
              <a:rPr lang="en-US" b="1" i="1" dirty="0">
                <a:solidFill>
                  <a:schemeClr val="tx1"/>
                </a:solidFill>
                <a:latin typeface="Cambria" pitchFamily="18" charset="0"/>
              </a:rPr>
              <a:t>The Context Diagram shows the system under consideration as a single high-level process and then shows the relationship that the system has with other external entities.</a:t>
            </a:r>
            <a:endParaRPr lang="en-US" sz="1400" dirty="0">
              <a:solidFill>
                <a:schemeClr val="tx1"/>
              </a:solidFill>
              <a:latin typeface="Cambria" pitchFamily="18" charset="0"/>
            </a:endParaRPr>
          </a:p>
          <a:p>
            <a:pPr lvl="0">
              <a:buFont typeface="Wingdings" pitchFamily="2" charset="2"/>
              <a:buChar char="Ø"/>
            </a:pPr>
            <a:r>
              <a:rPr lang="en-US" i="1" dirty="0">
                <a:solidFill>
                  <a:schemeClr val="tx1"/>
                </a:solidFill>
                <a:latin typeface="Cambria" pitchFamily="18" charset="0"/>
              </a:rPr>
              <a:t>It has 3 main components.</a:t>
            </a:r>
            <a:endParaRPr lang="en-US" sz="1400" dirty="0">
              <a:solidFill>
                <a:schemeClr val="tx1"/>
              </a:solidFill>
              <a:latin typeface="Cambria" pitchFamily="18" charset="0"/>
            </a:endParaRPr>
          </a:p>
          <a:p>
            <a:pPr lvl="3">
              <a:buFont typeface="Wingdings" pitchFamily="2" charset="2"/>
              <a:buChar char="Ø"/>
            </a:pPr>
            <a:r>
              <a:rPr lang="en-US" sz="1600" i="1" dirty="0">
                <a:solidFill>
                  <a:schemeClr val="tx1"/>
                </a:solidFill>
                <a:latin typeface="Cambria" pitchFamily="18" charset="0"/>
              </a:rPr>
              <a:t>Processes (circle)</a:t>
            </a:r>
            <a:endParaRPr lang="en-US" sz="1600" dirty="0">
              <a:solidFill>
                <a:schemeClr val="tx1"/>
              </a:solidFill>
              <a:latin typeface="Cambria" pitchFamily="18" charset="0"/>
            </a:endParaRPr>
          </a:p>
          <a:p>
            <a:pPr lvl="3">
              <a:buFont typeface="Wingdings" pitchFamily="2" charset="2"/>
              <a:buChar char="Ø"/>
            </a:pPr>
            <a:r>
              <a:rPr lang="en-US" sz="1600" i="1" dirty="0">
                <a:solidFill>
                  <a:schemeClr val="tx1"/>
                </a:solidFill>
                <a:latin typeface="Cambria" pitchFamily="18" charset="0"/>
              </a:rPr>
              <a:t>External Entities (rectangle)</a:t>
            </a:r>
            <a:endParaRPr lang="en-US" sz="1600" dirty="0">
              <a:solidFill>
                <a:schemeClr val="tx1"/>
              </a:solidFill>
              <a:latin typeface="Cambria" pitchFamily="18" charset="0"/>
            </a:endParaRPr>
          </a:p>
          <a:p>
            <a:pPr>
              <a:buFont typeface="Wingdings" pitchFamily="2" charset="2"/>
              <a:buChar char="Ø"/>
            </a:pPr>
            <a:r>
              <a:rPr lang="en-US" i="1" dirty="0">
                <a:solidFill>
                  <a:schemeClr val="tx1"/>
                </a:solidFill>
                <a:latin typeface="Cambria" pitchFamily="18" charset="0"/>
              </a:rPr>
              <a:t>Data Flows (curved or straight line with arrowhead indicating flow direction</a:t>
            </a:r>
            <a:endParaRPr lang="en-US" dirty="0">
              <a:solidFill>
                <a:schemeClr val="tx1"/>
              </a:solidFill>
              <a:latin typeface="Cambria" pitchFamily="18" charset="0"/>
            </a:endParaRPr>
          </a:p>
        </p:txBody>
      </p:sp>
    </p:spTree>
    <p:extLst>
      <p:ext uri="{BB962C8B-B14F-4D97-AF65-F5344CB8AC3E}">
        <p14:creationId xmlns:p14="http://schemas.microsoft.com/office/powerpoint/2010/main" val="47840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Creating Context Diagram Rules</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853180" y="1550989"/>
            <a:ext cx="8596668" cy="3880773"/>
          </a:xfrm>
        </p:spPr>
        <p:txBody>
          <a:bodyPr/>
          <a:lstStyle/>
          <a:p>
            <a:pPr marL="0" indent="0">
              <a:buNone/>
            </a:pPr>
            <a:r>
              <a:rPr lang="en-US" i="1" dirty="0">
                <a:solidFill>
                  <a:schemeClr val="tx1"/>
                </a:solidFill>
                <a:latin typeface="Cambria" pitchFamily="18" charset="0"/>
              </a:rPr>
              <a:t>a. Start by placing a single process symbol in the center of the page. The symbol represents the entire information system, and you identify it as process 0.</a:t>
            </a:r>
            <a:endParaRPr lang="en-US" dirty="0">
              <a:solidFill>
                <a:schemeClr val="tx1"/>
              </a:solidFill>
              <a:latin typeface="Cambria" pitchFamily="18" charset="0"/>
            </a:endParaRPr>
          </a:p>
          <a:p>
            <a:pPr marL="0" indent="0">
              <a:buNone/>
            </a:pPr>
            <a:r>
              <a:rPr lang="en-US" i="1" dirty="0">
                <a:solidFill>
                  <a:schemeClr val="tx1"/>
                </a:solidFill>
                <a:latin typeface="Cambria" pitchFamily="18" charset="0"/>
              </a:rPr>
              <a:t> b. Next, place the external entities around the perimeter of the page, and use data flows to connect the entities to the central process. </a:t>
            </a:r>
            <a:endParaRPr lang="en-US" dirty="0">
              <a:solidFill>
                <a:schemeClr val="tx1"/>
              </a:solidFill>
              <a:latin typeface="Cambria" pitchFamily="18" charset="0"/>
            </a:endParaRPr>
          </a:p>
          <a:p>
            <a:pPr marL="0" indent="0">
              <a:buNone/>
            </a:pPr>
            <a:r>
              <a:rPr lang="en-US" i="1" dirty="0">
                <a:solidFill>
                  <a:schemeClr val="tx1"/>
                </a:solidFill>
                <a:latin typeface="Cambria" pitchFamily="18" charset="0"/>
              </a:rPr>
              <a:t>c. Do not show any data stores in a context diagram because data stores are internal to the system. </a:t>
            </a:r>
            <a:endParaRPr lang="en-US" dirty="0">
              <a:solidFill>
                <a:schemeClr val="tx1"/>
              </a:solidFill>
              <a:latin typeface="Cambria" pitchFamily="18" charset="0"/>
            </a:endParaRPr>
          </a:p>
          <a:p>
            <a:pPr marL="0" indent="0">
              <a:buNone/>
            </a:pPr>
            <a:r>
              <a:rPr lang="en-US" i="1" dirty="0">
                <a:solidFill>
                  <a:schemeClr val="tx1"/>
                </a:solidFill>
                <a:latin typeface="Cambria" pitchFamily="18" charset="0"/>
              </a:rPr>
              <a:t>d. Place the external entities around the central process and label them. </a:t>
            </a:r>
            <a:endParaRPr lang="en-US" dirty="0">
              <a:solidFill>
                <a:schemeClr val="tx1"/>
              </a:solidFill>
              <a:latin typeface="Cambria" pitchFamily="18" charset="0"/>
            </a:endParaRPr>
          </a:p>
          <a:p>
            <a:pPr marL="0" indent="0">
              <a:buNone/>
            </a:pPr>
            <a:r>
              <a:rPr lang="en-US" i="1" dirty="0">
                <a:solidFill>
                  <a:schemeClr val="tx1"/>
                </a:solidFill>
                <a:latin typeface="Cambria" pitchFamily="18" charset="0"/>
              </a:rPr>
              <a:t>e. Create labeled input and output data flows between the external entities and the central system.</a:t>
            </a:r>
            <a:endParaRPr lang="en-US" dirty="0">
              <a:solidFill>
                <a:schemeClr val="tx1"/>
              </a:solidFill>
              <a:latin typeface="Cambria" pitchFamily="18" charset="0"/>
            </a:endParaRPr>
          </a:p>
          <a:p>
            <a:pPr>
              <a:buFont typeface="Wingdings" pitchFamily="2" charset="2"/>
              <a:buChar char="q"/>
            </a:pPr>
            <a:endParaRPr lang="en-US" dirty="0">
              <a:latin typeface="Cambria" pitchFamily="18" charset="0"/>
            </a:endParaRPr>
          </a:p>
        </p:txBody>
      </p:sp>
    </p:spTree>
    <p:extLst>
      <p:ext uri="{BB962C8B-B14F-4D97-AF65-F5344CB8AC3E}">
        <p14:creationId xmlns:p14="http://schemas.microsoft.com/office/powerpoint/2010/main" val="352339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Context Diagram Symbols</a:t>
            </a:r>
            <a:endParaRPr lang="en-US" b="1" dirty="0">
              <a:solidFill>
                <a:srgbClr val="002060"/>
              </a:solidFill>
              <a:latin typeface="Cambria"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583" y="1300766"/>
            <a:ext cx="8512935" cy="506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38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12488" t="2517" r="11070" b="4576"/>
          <a:stretch/>
        </p:blipFill>
        <p:spPr bwMode="auto">
          <a:xfrm>
            <a:off x="489398" y="128789"/>
            <a:ext cx="10380372" cy="64136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093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2060"/>
                </a:solidFill>
                <a:latin typeface="Cambria" pitchFamily="18" charset="0"/>
              </a:rPr>
              <a:t>Data Flow Diagram</a:t>
            </a:r>
            <a:endParaRPr lang="en-US" sz="3200" b="1" dirty="0">
              <a:solidFill>
                <a:srgbClr val="002060"/>
              </a:solidFill>
              <a:latin typeface="Cambria" pitchFamily="18" charset="0"/>
            </a:endParaRPr>
          </a:p>
        </p:txBody>
      </p:sp>
      <p:sp>
        <p:nvSpPr>
          <p:cNvPr id="3" name="Content Placeholder 2"/>
          <p:cNvSpPr>
            <a:spLocks noGrp="1"/>
          </p:cNvSpPr>
          <p:nvPr>
            <p:ph idx="1"/>
          </p:nvPr>
        </p:nvSpPr>
        <p:spPr>
          <a:xfrm>
            <a:off x="818011" y="1668220"/>
            <a:ext cx="8596668" cy="3880773"/>
          </a:xfrm>
        </p:spPr>
        <p:txBody>
          <a:bodyPr>
            <a:normAutofit/>
          </a:bodyPr>
          <a:lstStyle/>
          <a:p>
            <a:pPr marL="0" lvl="0" indent="0">
              <a:buNone/>
            </a:pPr>
            <a:r>
              <a:rPr lang="en-US" i="1" dirty="0">
                <a:solidFill>
                  <a:schemeClr val="tx1"/>
                </a:solidFill>
                <a:latin typeface="Cambria" pitchFamily="18" charset="0"/>
              </a:rPr>
              <a:t>A Data-Flow Diagram (DFD) is a graphical visualization of the movement of data through an information system. </a:t>
            </a:r>
            <a:endParaRPr lang="en-US" dirty="0">
              <a:solidFill>
                <a:schemeClr val="tx1"/>
              </a:solidFill>
              <a:latin typeface="Cambria" pitchFamily="18" charset="0"/>
            </a:endParaRPr>
          </a:p>
          <a:p>
            <a:pPr lvl="0">
              <a:buFont typeface="Wingdings" pitchFamily="2" charset="2"/>
              <a:buChar char="Ø"/>
            </a:pPr>
            <a:r>
              <a:rPr lang="en-US" i="1" dirty="0">
                <a:solidFill>
                  <a:schemeClr val="tx1"/>
                </a:solidFill>
                <a:latin typeface="Cambria" pitchFamily="18" charset="0"/>
              </a:rPr>
              <a:t>A DFD is process centric and depicts 4 main components.</a:t>
            </a:r>
            <a:endParaRPr lang="en-US" dirty="0">
              <a:solidFill>
                <a:schemeClr val="tx1"/>
              </a:solidFill>
              <a:latin typeface="Cambria" pitchFamily="18" charset="0"/>
            </a:endParaRPr>
          </a:p>
          <a:p>
            <a:pPr lvl="3">
              <a:buFont typeface="Wingdings" pitchFamily="2" charset="2"/>
              <a:buChar char="Ø"/>
            </a:pPr>
            <a:r>
              <a:rPr lang="en-US" sz="2000" i="1" dirty="0">
                <a:solidFill>
                  <a:schemeClr val="tx1"/>
                </a:solidFill>
                <a:latin typeface="Cambria" pitchFamily="18" charset="0"/>
              </a:rPr>
              <a:t>Processes (circle)</a:t>
            </a:r>
            <a:endParaRPr lang="en-US" sz="2000" dirty="0">
              <a:solidFill>
                <a:schemeClr val="tx1"/>
              </a:solidFill>
              <a:latin typeface="Cambria" pitchFamily="18" charset="0"/>
            </a:endParaRPr>
          </a:p>
          <a:p>
            <a:pPr lvl="3">
              <a:buFont typeface="Wingdings" pitchFamily="2" charset="2"/>
              <a:buChar char="Ø"/>
            </a:pPr>
            <a:r>
              <a:rPr lang="en-US" sz="2000" i="1" dirty="0">
                <a:solidFill>
                  <a:schemeClr val="tx1"/>
                </a:solidFill>
                <a:latin typeface="Cambria" pitchFamily="18" charset="0"/>
              </a:rPr>
              <a:t>External Entities (rectangle)</a:t>
            </a:r>
            <a:endParaRPr lang="en-US" sz="2000" dirty="0">
              <a:solidFill>
                <a:schemeClr val="tx1"/>
              </a:solidFill>
              <a:latin typeface="Cambria" pitchFamily="18" charset="0"/>
            </a:endParaRPr>
          </a:p>
          <a:p>
            <a:pPr lvl="3">
              <a:buFont typeface="Wingdings" pitchFamily="2" charset="2"/>
              <a:buChar char="Ø"/>
            </a:pPr>
            <a:r>
              <a:rPr lang="en-US" sz="2000" i="1" dirty="0">
                <a:solidFill>
                  <a:schemeClr val="tx1"/>
                </a:solidFill>
                <a:latin typeface="Cambria" pitchFamily="18" charset="0"/>
              </a:rPr>
              <a:t>Data Stores (two horizontals, parallel lines or sometimes and ellipse)</a:t>
            </a:r>
            <a:endParaRPr lang="en-US" sz="2000" dirty="0">
              <a:solidFill>
                <a:schemeClr val="tx1"/>
              </a:solidFill>
              <a:latin typeface="Cambria" pitchFamily="18" charset="0"/>
            </a:endParaRPr>
          </a:p>
          <a:p>
            <a:pPr lvl="3">
              <a:buFont typeface="Wingdings" pitchFamily="2" charset="2"/>
              <a:buChar char="Ø"/>
            </a:pPr>
            <a:r>
              <a:rPr lang="en-US" sz="2000" i="1" dirty="0">
                <a:solidFill>
                  <a:schemeClr val="tx1"/>
                </a:solidFill>
                <a:latin typeface="Cambria" pitchFamily="18" charset="0"/>
              </a:rPr>
              <a:t>Data Flows (curved or straight line with arrowhead indicating flow direction)</a:t>
            </a:r>
            <a:endParaRPr lang="en-US" sz="2000" dirty="0">
              <a:solidFill>
                <a:schemeClr val="tx1"/>
              </a:solidFill>
              <a:latin typeface="Cambria" pitchFamily="18" charset="0"/>
            </a:endParaRPr>
          </a:p>
          <a:p>
            <a:endParaRPr lang="en-US" dirty="0">
              <a:latin typeface="Cambria" pitchFamily="18" charset="0"/>
            </a:endParaRPr>
          </a:p>
        </p:txBody>
      </p:sp>
    </p:spTree>
    <p:extLst>
      <p:ext uri="{BB962C8B-B14F-4D97-AF65-F5344CB8AC3E}">
        <p14:creationId xmlns:p14="http://schemas.microsoft.com/office/powerpoint/2010/main" val="397457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7137" y="2263859"/>
            <a:ext cx="9566031" cy="1206174"/>
          </a:xfrm>
        </p:spPr>
        <p:txBody>
          <a:bodyPr>
            <a:normAutofit/>
          </a:bodyPr>
          <a:lstStyle/>
          <a:p>
            <a:r>
              <a:rPr lang="en-US" sz="4800" dirty="0" smtClean="0">
                <a:solidFill>
                  <a:srgbClr val="002060"/>
                </a:solidFill>
                <a:latin typeface="Cambria" pitchFamily="18" charset="0"/>
              </a:rPr>
              <a:t>Websites </a:t>
            </a:r>
            <a:r>
              <a:rPr lang="en-US" sz="4800" dirty="0">
                <a:solidFill>
                  <a:srgbClr val="002060"/>
                </a:solidFill>
                <a:latin typeface="Cambria" pitchFamily="18" charset="0"/>
              </a:rPr>
              <a:t>W</a:t>
            </a:r>
            <a:r>
              <a:rPr lang="en-US" sz="4800" dirty="0" smtClean="0">
                <a:solidFill>
                  <a:srgbClr val="002060"/>
                </a:solidFill>
                <a:latin typeface="Cambria" pitchFamily="18" charset="0"/>
              </a:rPr>
              <a:t>e Used </a:t>
            </a:r>
            <a:r>
              <a:rPr lang="en-US" sz="4800" dirty="0">
                <a:solidFill>
                  <a:srgbClr val="002060"/>
                </a:solidFill>
                <a:latin typeface="Cambria" pitchFamily="18" charset="0"/>
              </a:rPr>
              <a:t>A</a:t>
            </a:r>
            <a:r>
              <a:rPr lang="en-US" sz="4800" dirty="0" smtClean="0">
                <a:solidFill>
                  <a:srgbClr val="002060"/>
                </a:solidFill>
                <a:latin typeface="Cambria" pitchFamily="18" charset="0"/>
              </a:rPr>
              <a:t>s Benchmark</a:t>
            </a:r>
            <a:endParaRPr lang="en-US" sz="4800" dirty="0">
              <a:solidFill>
                <a:srgbClr val="002060"/>
              </a:solidFill>
              <a:latin typeface="Cambria" pitchFamily="18" charset="0"/>
            </a:endParaRPr>
          </a:p>
        </p:txBody>
      </p:sp>
    </p:spTree>
    <p:extLst>
      <p:ext uri="{BB962C8B-B14F-4D97-AF65-F5344CB8AC3E}">
        <p14:creationId xmlns:p14="http://schemas.microsoft.com/office/powerpoint/2010/main" val="240951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2060"/>
                </a:solidFill>
                <a:latin typeface="Cambria" pitchFamily="18" charset="0"/>
              </a:rPr>
              <a:t>DFD Components</a:t>
            </a:r>
            <a:endParaRPr lang="en-US" sz="3200" b="1" dirty="0">
              <a:solidFill>
                <a:srgbClr val="002060"/>
              </a:solidFill>
              <a:latin typeface="Cambria" pitchFamily="18" charset="0"/>
            </a:endParaRPr>
          </a:p>
        </p:txBody>
      </p:sp>
      <p:pic>
        <p:nvPicPr>
          <p:cNvPr id="5122" name="Picture 2" descr="G:\dfd-symbol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7700" y="1390918"/>
            <a:ext cx="7970547" cy="4866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08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DFD Diagram Symbol Functions</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853180" y="1586159"/>
            <a:ext cx="8596668" cy="3880773"/>
          </a:xfrm>
        </p:spPr>
        <p:txBody>
          <a:bodyPr>
            <a:normAutofit/>
          </a:bodyPr>
          <a:lstStyle/>
          <a:p>
            <a:pPr marL="0" indent="0">
              <a:buNone/>
            </a:pPr>
            <a:r>
              <a:rPr lang="en-US" sz="1800" i="1" dirty="0">
                <a:latin typeface="Cambria" pitchFamily="18" charset="0"/>
              </a:rPr>
              <a:t>Functions of each component:</a:t>
            </a:r>
            <a:endParaRPr lang="en-US" sz="1800" dirty="0">
              <a:latin typeface="Cambria" pitchFamily="18" charset="0"/>
            </a:endParaRPr>
          </a:p>
          <a:p>
            <a:pPr lvl="1">
              <a:buFont typeface="Wingdings" pitchFamily="2" charset="2"/>
              <a:buChar char="Ø"/>
            </a:pPr>
            <a:r>
              <a:rPr lang="en-US" sz="1800" b="1" i="1" dirty="0">
                <a:latin typeface="Cambria" pitchFamily="18" charset="0"/>
              </a:rPr>
              <a:t>Process: </a:t>
            </a:r>
            <a:r>
              <a:rPr lang="en-US" sz="1800" i="1" dirty="0">
                <a:latin typeface="Cambria" pitchFamily="18" charset="0"/>
              </a:rPr>
              <a:t>An activity or function performed for a specific business reason.</a:t>
            </a:r>
            <a:endParaRPr lang="en-US" sz="1800" dirty="0">
              <a:latin typeface="Cambria" pitchFamily="18" charset="0"/>
            </a:endParaRPr>
          </a:p>
          <a:p>
            <a:pPr lvl="1">
              <a:buFont typeface="Wingdings" pitchFamily="2" charset="2"/>
              <a:buChar char="Ø"/>
            </a:pPr>
            <a:r>
              <a:rPr lang="en-US" sz="1800" b="1" i="1" dirty="0">
                <a:latin typeface="Cambria" pitchFamily="18" charset="0"/>
              </a:rPr>
              <a:t>Data flow:</a:t>
            </a:r>
            <a:r>
              <a:rPr lang="en-US" sz="1800" i="1" dirty="0">
                <a:latin typeface="Cambria" pitchFamily="18" charset="0"/>
              </a:rPr>
              <a:t> A single piece of data or a logical collection of data</a:t>
            </a:r>
            <a:endParaRPr lang="en-US" sz="1800" dirty="0">
              <a:latin typeface="Cambria" pitchFamily="18" charset="0"/>
            </a:endParaRPr>
          </a:p>
          <a:p>
            <a:pPr lvl="1">
              <a:buFont typeface="Wingdings" pitchFamily="2" charset="2"/>
              <a:buChar char="Ø"/>
            </a:pPr>
            <a:r>
              <a:rPr lang="en-US" sz="1800" i="1" dirty="0">
                <a:latin typeface="Cambria" pitchFamily="18" charset="0"/>
              </a:rPr>
              <a:t>Always starts or ends at a process</a:t>
            </a:r>
            <a:endParaRPr lang="en-US" sz="1800" dirty="0">
              <a:latin typeface="Cambria" pitchFamily="18" charset="0"/>
            </a:endParaRPr>
          </a:p>
          <a:p>
            <a:pPr lvl="1">
              <a:buFont typeface="Wingdings" pitchFamily="2" charset="2"/>
              <a:buChar char="Ø"/>
            </a:pPr>
            <a:r>
              <a:rPr lang="en-US" sz="1800" b="1" i="1" dirty="0">
                <a:latin typeface="Cambria" pitchFamily="18" charset="0"/>
              </a:rPr>
              <a:t>Data store:</a:t>
            </a:r>
            <a:r>
              <a:rPr lang="en-US" sz="1800" i="1" dirty="0">
                <a:latin typeface="Cambria" pitchFamily="18" charset="0"/>
              </a:rPr>
              <a:t> A collection of data that is stored in some way</a:t>
            </a:r>
            <a:endParaRPr lang="en-US" sz="1800" dirty="0">
              <a:latin typeface="Cambria" pitchFamily="18" charset="0"/>
            </a:endParaRPr>
          </a:p>
          <a:p>
            <a:pPr lvl="1">
              <a:buFont typeface="Wingdings" pitchFamily="2" charset="2"/>
              <a:buChar char="Ø"/>
            </a:pPr>
            <a:r>
              <a:rPr lang="en-US" sz="1800" i="1" dirty="0">
                <a:latin typeface="Cambria" pitchFamily="18" charset="0"/>
              </a:rPr>
              <a:t>Data flowing out is retrieved from the data store</a:t>
            </a:r>
            <a:endParaRPr lang="en-US" sz="1800" dirty="0">
              <a:latin typeface="Cambria" pitchFamily="18" charset="0"/>
            </a:endParaRPr>
          </a:p>
          <a:p>
            <a:pPr lvl="1">
              <a:buFont typeface="Wingdings" pitchFamily="2" charset="2"/>
              <a:buChar char="Ø"/>
            </a:pPr>
            <a:r>
              <a:rPr lang="en-US" sz="1800" i="1" dirty="0">
                <a:latin typeface="Cambria" pitchFamily="18" charset="0"/>
              </a:rPr>
              <a:t>Data flowing in updates or is added to the data store</a:t>
            </a:r>
            <a:endParaRPr lang="en-US" sz="1800" dirty="0">
              <a:latin typeface="Cambria" pitchFamily="18" charset="0"/>
            </a:endParaRPr>
          </a:p>
          <a:p>
            <a:pPr lvl="1">
              <a:buFont typeface="Wingdings" pitchFamily="2" charset="2"/>
              <a:buChar char="Ø"/>
            </a:pPr>
            <a:r>
              <a:rPr lang="en-US" sz="1800" b="1" i="1" dirty="0">
                <a:latin typeface="Cambria" pitchFamily="18" charset="0"/>
              </a:rPr>
              <a:t>External entity:</a:t>
            </a:r>
            <a:r>
              <a:rPr lang="en-US" sz="1800" b="1" dirty="0">
                <a:latin typeface="Cambria" pitchFamily="18" charset="0"/>
              </a:rPr>
              <a:t> </a:t>
            </a:r>
            <a:r>
              <a:rPr lang="en-US" sz="1800" i="1" dirty="0">
                <a:latin typeface="Cambria" pitchFamily="18" charset="0"/>
              </a:rPr>
              <a:t>A person, organization, or system that is external to the system but interacts with it.</a:t>
            </a:r>
            <a:endParaRPr lang="en-US" sz="1800" dirty="0">
              <a:latin typeface="Cambria" pitchFamily="18" charset="0"/>
            </a:endParaRPr>
          </a:p>
        </p:txBody>
      </p:sp>
    </p:spTree>
    <p:extLst>
      <p:ext uri="{BB962C8B-B14F-4D97-AF65-F5344CB8AC3E}">
        <p14:creationId xmlns:p14="http://schemas.microsoft.com/office/powerpoint/2010/main" val="363376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2060"/>
                </a:solidFill>
                <a:latin typeface="Cambria" pitchFamily="18" charset="0"/>
              </a:rPr>
              <a:t>Data Flow Diagram Rules</a:t>
            </a:r>
            <a:endParaRPr lang="en-US" sz="3200" b="1" dirty="0">
              <a:solidFill>
                <a:srgbClr val="002060"/>
              </a:solidFill>
              <a:latin typeface="Cambria" pitchFamily="18" charset="0"/>
            </a:endParaRPr>
          </a:p>
        </p:txBody>
      </p:sp>
      <p:sp>
        <p:nvSpPr>
          <p:cNvPr id="3" name="Content Placeholder 2"/>
          <p:cNvSpPr>
            <a:spLocks noGrp="1"/>
          </p:cNvSpPr>
          <p:nvPr>
            <p:ph idx="1"/>
          </p:nvPr>
        </p:nvSpPr>
        <p:spPr>
          <a:xfrm>
            <a:off x="841457" y="1586159"/>
            <a:ext cx="8596668" cy="3880773"/>
          </a:xfrm>
        </p:spPr>
        <p:txBody>
          <a:bodyPr>
            <a:noAutofit/>
          </a:bodyPr>
          <a:lstStyle/>
          <a:p>
            <a:pPr lvl="0">
              <a:buFont typeface="Wingdings" pitchFamily="2" charset="2"/>
              <a:buChar char="Ø"/>
            </a:pPr>
            <a:r>
              <a:rPr lang="en-US" i="1" dirty="0">
                <a:latin typeface="Cambria" pitchFamily="18" charset="0"/>
              </a:rPr>
              <a:t>Each process must have a minimum of one data flow going into it and one data flow leaving it. </a:t>
            </a:r>
            <a:endParaRPr lang="en-US" dirty="0">
              <a:latin typeface="Cambria" pitchFamily="18" charset="0"/>
            </a:endParaRPr>
          </a:p>
          <a:p>
            <a:pPr lvl="0">
              <a:buFont typeface="Wingdings" pitchFamily="2" charset="2"/>
              <a:buChar char="Ø"/>
            </a:pPr>
            <a:r>
              <a:rPr lang="en-US" i="1" dirty="0">
                <a:latin typeface="Cambria" pitchFamily="18" charset="0"/>
              </a:rPr>
              <a:t>Each data store must have at least one data flow going into it and one data flow leaving it.</a:t>
            </a:r>
            <a:endParaRPr lang="en-US" dirty="0">
              <a:latin typeface="Cambria" pitchFamily="18" charset="0"/>
            </a:endParaRPr>
          </a:p>
          <a:p>
            <a:pPr lvl="0">
              <a:buFont typeface="Wingdings" pitchFamily="2" charset="2"/>
              <a:buChar char="Ø"/>
            </a:pPr>
            <a:r>
              <a:rPr lang="en-US" i="1" dirty="0">
                <a:latin typeface="Cambria" pitchFamily="18" charset="0"/>
              </a:rPr>
              <a:t>A data flow out of a process should have some relevance to one or more of the data flows into a process.</a:t>
            </a:r>
            <a:endParaRPr lang="en-US" dirty="0">
              <a:latin typeface="Cambria" pitchFamily="18" charset="0"/>
            </a:endParaRPr>
          </a:p>
          <a:p>
            <a:pPr lvl="0">
              <a:buFont typeface="Wingdings" pitchFamily="2" charset="2"/>
              <a:buChar char="Ø"/>
            </a:pPr>
            <a:r>
              <a:rPr lang="en-US" i="1" dirty="0">
                <a:latin typeface="Cambria" pitchFamily="18" charset="0"/>
              </a:rPr>
              <a:t>Data stored in a system must go through a process.</a:t>
            </a:r>
            <a:endParaRPr lang="en-US" dirty="0">
              <a:latin typeface="Cambria" pitchFamily="18" charset="0"/>
            </a:endParaRPr>
          </a:p>
          <a:p>
            <a:pPr lvl="0">
              <a:buFont typeface="Wingdings" pitchFamily="2" charset="2"/>
              <a:buChar char="Ø"/>
            </a:pPr>
            <a:r>
              <a:rPr lang="en-US" i="1" dirty="0">
                <a:latin typeface="Cambria" pitchFamily="18" charset="0"/>
              </a:rPr>
              <a:t>Filing systems within an </a:t>
            </a:r>
            <a:r>
              <a:rPr lang="en-US" i="1" dirty="0" err="1">
                <a:latin typeface="Cambria" pitchFamily="18" charset="0"/>
              </a:rPr>
              <a:t>organisation</a:t>
            </a:r>
            <a:r>
              <a:rPr lang="en-US" i="1" dirty="0">
                <a:latin typeface="Cambria" pitchFamily="18" charset="0"/>
              </a:rPr>
              <a:t> cannot logically communicate with one another unless there is a process involved.</a:t>
            </a:r>
            <a:endParaRPr lang="en-US" dirty="0">
              <a:latin typeface="Cambria" pitchFamily="18" charset="0"/>
            </a:endParaRPr>
          </a:p>
          <a:p>
            <a:pPr lvl="0">
              <a:buFont typeface="Wingdings" pitchFamily="2" charset="2"/>
              <a:buChar char="Ø"/>
            </a:pPr>
            <a:r>
              <a:rPr lang="en-US" i="1" dirty="0">
                <a:latin typeface="Cambria" pitchFamily="18" charset="0"/>
              </a:rPr>
              <a:t>All processes in DFD must be linked to either another process or a data store.</a:t>
            </a:r>
            <a:endParaRPr lang="en-US" dirty="0">
              <a:latin typeface="Cambria" pitchFamily="18" charset="0"/>
            </a:endParaRPr>
          </a:p>
          <a:p>
            <a:pPr>
              <a:buFont typeface="Wingdings" pitchFamily="2" charset="2"/>
              <a:buChar char="Ø"/>
            </a:pPr>
            <a:endParaRPr lang="en-US" dirty="0">
              <a:latin typeface="Cambria" pitchFamily="18" charset="0"/>
            </a:endParaRPr>
          </a:p>
        </p:txBody>
      </p:sp>
    </p:spTree>
    <p:extLst>
      <p:ext uri="{BB962C8B-B14F-4D97-AF65-F5344CB8AC3E}">
        <p14:creationId xmlns:p14="http://schemas.microsoft.com/office/powerpoint/2010/main" val="194623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5407" t="6558" r="17623" b="5831"/>
          <a:stretch/>
        </p:blipFill>
        <p:spPr bwMode="auto">
          <a:xfrm>
            <a:off x="90152" y="0"/>
            <a:ext cx="11552349"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936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68216"/>
            <a:ext cx="8596668" cy="926122"/>
          </a:xfrm>
        </p:spPr>
        <p:txBody>
          <a:bodyPr>
            <a:normAutofit/>
          </a:bodyPr>
          <a:lstStyle/>
          <a:p>
            <a:r>
              <a:rPr lang="en-US" sz="3200" b="1" dirty="0" smtClean="0">
                <a:solidFill>
                  <a:srgbClr val="002060"/>
                </a:solidFill>
                <a:latin typeface="Cambria" pitchFamily="18" charset="0"/>
              </a:rPr>
              <a:t>USE CASE DIAGRAM</a:t>
            </a:r>
            <a:endParaRPr lang="en-US" sz="3200" b="1" dirty="0">
              <a:solidFill>
                <a:srgbClr val="002060"/>
              </a:solidFill>
              <a:latin typeface="Cambria" pitchFamily="18" charset="0"/>
            </a:endParaRPr>
          </a:p>
        </p:txBody>
      </p:sp>
      <p:sp>
        <p:nvSpPr>
          <p:cNvPr id="8" name="Content Placeholder 7"/>
          <p:cNvSpPr>
            <a:spLocks noGrp="1"/>
          </p:cNvSpPr>
          <p:nvPr>
            <p:ph idx="1"/>
          </p:nvPr>
        </p:nvSpPr>
        <p:spPr>
          <a:xfrm>
            <a:off x="935241" y="1656497"/>
            <a:ext cx="8596668" cy="3880773"/>
          </a:xfrm>
        </p:spPr>
        <p:txBody>
          <a:bodyPr/>
          <a:lstStyle/>
          <a:p>
            <a:pPr marL="0" indent="0">
              <a:buNone/>
            </a:pPr>
            <a:r>
              <a:rPr lang="en-US" b="1" i="1" dirty="0">
                <a:solidFill>
                  <a:schemeClr val="tx1"/>
                </a:solidFill>
                <a:latin typeface="Cambria" pitchFamily="18" charset="0"/>
              </a:rPr>
              <a:t>Use case diagrams</a:t>
            </a:r>
            <a:r>
              <a:rPr lang="en-US" i="1" dirty="0">
                <a:solidFill>
                  <a:schemeClr val="tx1"/>
                </a:solidFill>
                <a:latin typeface="Cambria" pitchFamily="18" charset="0"/>
              </a:rPr>
              <a:t> describe what a system does from the standpoint of an external observer. Or A use case diagram is a collection of actors, use cases, and their communications.  The emphasis is on what a system does rather than how.</a:t>
            </a:r>
            <a:endParaRPr lang="en-US" dirty="0">
              <a:solidFill>
                <a:schemeClr val="tx1"/>
              </a:solidFill>
              <a:latin typeface="Cambria" pitchFamily="18" charset="0"/>
            </a:endParaRPr>
          </a:p>
          <a:p>
            <a:pPr marL="0" indent="0">
              <a:buNone/>
            </a:pPr>
            <a:r>
              <a:rPr lang="en-US" i="1" dirty="0">
                <a:solidFill>
                  <a:schemeClr val="tx1"/>
                </a:solidFill>
                <a:latin typeface="Cambria" pitchFamily="18" charset="0"/>
              </a:rPr>
              <a:t>Use case diagrams are closely connected to scenarios. A </a:t>
            </a:r>
            <a:r>
              <a:rPr lang="en-US" b="1" i="1" dirty="0">
                <a:solidFill>
                  <a:schemeClr val="tx1"/>
                </a:solidFill>
                <a:latin typeface="Cambria" pitchFamily="18" charset="0"/>
              </a:rPr>
              <a:t>scenario</a:t>
            </a:r>
            <a:r>
              <a:rPr lang="en-US" i="1" dirty="0">
                <a:solidFill>
                  <a:schemeClr val="tx1"/>
                </a:solidFill>
                <a:latin typeface="Cambria" pitchFamily="18" charset="0"/>
              </a:rPr>
              <a:t> is an example of what happens when someone interacts with the system.</a:t>
            </a:r>
            <a:endParaRPr lang="en-US" dirty="0">
              <a:solidFill>
                <a:schemeClr val="tx1"/>
              </a:solidFill>
              <a:latin typeface="Cambria" pitchFamily="18" charset="0"/>
            </a:endParaRPr>
          </a:p>
          <a:p>
            <a:pPr>
              <a:buFont typeface="Wingdings" pitchFamily="2" charset="2"/>
              <a:buChar char="Ø"/>
            </a:pPr>
            <a:r>
              <a:rPr lang="en-US" i="1" dirty="0">
                <a:solidFill>
                  <a:schemeClr val="tx1"/>
                </a:solidFill>
                <a:latin typeface="Cambria" pitchFamily="18" charset="0"/>
              </a:rPr>
              <a:t>The Symbols are:</a:t>
            </a:r>
            <a:endParaRPr lang="en-US" dirty="0">
              <a:solidFill>
                <a:schemeClr val="tx1"/>
              </a:solidFill>
              <a:latin typeface="Cambria" pitchFamily="18" charset="0"/>
            </a:endParaRPr>
          </a:p>
          <a:p>
            <a:pPr>
              <a:buFont typeface="Wingdings" pitchFamily="2" charset="2"/>
              <a:buChar char="Ø"/>
            </a:pPr>
            <a:r>
              <a:rPr lang="en-US" b="1" i="1" dirty="0">
                <a:solidFill>
                  <a:schemeClr val="tx1"/>
                </a:solidFill>
                <a:latin typeface="Cambria" pitchFamily="18" charset="0"/>
              </a:rPr>
              <a:t>Use Case     Actor    </a:t>
            </a:r>
            <a:r>
              <a:rPr lang="en-US" b="1" i="1" dirty="0" smtClean="0">
                <a:solidFill>
                  <a:schemeClr val="tx1"/>
                </a:solidFill>
                <a:latin typeface="Cambria" pitchFamily="18" charset="0"/>
              </a:rPr>
              <a:t>Communications</a:t>
            </a:r>
          </a:p>
          <a:p>
            <a:endParaRPr lang="en-US" b="1" i="1" dirty="0">
              <a:latin typeface="Cambria" pitchFamily="18" charset="0"/>
            </a:endParaRPr>
          </a:p>
          <a:p>
            <a:endParaRPr lang="en-US" dirty="0"/>
          </a:p>
        </p:txBody>
      </p:sp>
      <p:graphicFrame>
        <p:nvGraphicFramePr>
          <p:cNvPr id="9" name="Object 4"/>
          <p:cNvGraphicFramePr>
            <a:graphicFrameLocks noChangeAspect="1"/>
          </p:cNvGraphicFramePr>
          <p:nvPr>
            <p:extLst>
              <p:ext uri="{D42A27DB-BD31-4B8C-83A1-F6EECF244321}">
                <p14:modId xmlns:p14="http://schemas.microsoft.com/office/powerpoint/2010/main" val="72536576"/>
              </p:ext>
            </p:extLst>
          </p:nvPr>
        </p:nvGraphicFramePr>
        <p:xfrm>
          <a:off x="1773555" y="4618265"/>
          <a:ext cx="5752741" cy="1181644"/>
        </p:xfrm>
        <a:graphic>
          <a:graphicData uri="http://schemas.openxmlformats.org/presentationml/2006/ole">
            <mc:AlternateContent xmlns:mc="http://schemas.openxmlformats.org/markup-compatibility/2006">
              <mc:Choice xmlns:v="urn:schemas-microsoft-com:vml" Requires="v">
                <p:oleObj spid="_x0000_s5172" name="Photo Editor Photo" r:id="rId3" imgW="3524742" imgH="724001" progId="MSPhotoEd.3">
                  <p:embed/>
                </p:oleObj>
              </mc:Choice>
              <mc:Fallback>
                <p:oleObj name="Photo Editor Photo" r:id="rId3" imgW="3524742" imgH="724001" progId="MSPhotoEd.3">
                  <p:embed/>
                  <p:pic>
                    <p:nvPicPr>
                      <p:cNvPr id="717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3555" y="4618265"/>
                        <a:ext cx="5752741" cy="118164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4098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Use case Diagram Functions</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841457" y="1703389"/>
            <a:ext cx="8596668" cy="3880773"/>
          </a:xfrm>
        </p:spPr>
        <p:txBody>
          <a:bodyPr/>
          <a:lstStyle/>
          <a:p>
            <a:pPr>
              <a:buFont typeface="Wingdings" pitchFamily="2" charset="2"/>
              <a:buChar char="Ø"/>
            </a:pPr>
            <a:r>
              <a:rPr lang="en-US" i="1" dirty="0">
                <a:latin typeface="Cambria" pitchFamily="18" charset="0"/>
              </a:rPr>
              <a:t>A </a:t>
            </a:r>
            <a:r>
              <a:rPr lang="en-US" b="1" i="1" dirty="0">
                <a:latin typeface="Cambria" pitchFamily="18" charset="0"/>
              </a:rPr>
              <a:t>use case</a:t>
            </a:r>
            <a:r>
              <a:rPr lang="en-US" i="1" dirty="0">
                <a:latin typeface="Cambria" pitchFamily="18" charset="0"/>
              </a:rPr>
              <a:t> is a summary of scenarios for a single task or goal. Use cases are ovals.</a:t>
            </a:r>
            <a:endParaRPr lang="en-US" dirty="0">
              <a:latin typeface="Cambria" pitchFamily="18" charset="0"/>
            </a:endParaRPr>
          </a:p>
          <a:p>
            <a:pPr>
              <a:buFont typeface="Wingdings" pitchFamily="2" charset="2"/>
              <a:buChar char="Ø"/>
            </a:pPr>
            <a:r>
              <a:rPr lang="en-US" i="1" dirty="0">
                <a:latin typeface="Cambria" pitchFamily="18" charset="0"/>
              </a:rPr>
              <a:t>An </a:t>
            </a:r>
            <a:r>
              <a:rPr lang="en-US" b="1" i="1" dirty="0">
                <a:latin typeface="Cambria" pitchFamily="18" charset="0"/>
              </a:rPr>
              <a:t>actor</a:t>
            </a:r>
            <a:r>
              <a:rPr lang="en-US" i="1" dirty="0">
                <a:latin typeface="Cambria" pitchFamily="18" charset="0"/>
              </a:rPr>
              <a:t> is who or what initiates the events involved in that task. Actors are simply roles that people or objects play. Actors are stick figures.</a:t>
            </a:r>
            <a:endParaRPr lang="en-US" dirty="0">
              <a:latin typeface="Cambria" pitchFamily="18" charset="0"/>
            </a:endParaRPr>
          </a:p>
          <a:p>
            <a:pPr>
              <a:buFont typeface="Wingdings" pitchFamily="2" charset="2"/>
              <a:buChar char="Ø"/>
            </a:pPr>
            <a:r>
              <a:rPr lang="en-US" i="1" dirty="0">
                <a:latin typeface="Cambria" pitchFamily="18" charset="0"/>
              </a:rPr>
              <a:t>Communications are lines that link actors to use cases.</a:t>
            </a:r>
            <a:endParaRPr lang="en-US" dirty="0">
              <a:latin typeface="Cambria" pitchFamily="18" charset="0"/>
            </a:endParaRPr>
          </a:p>
        </p:txBody>
      </p:sp>
    </p:spTree>
    <p:extLst>
      <p:ext uri="{BB962C8B-B14F-4D97-AF65-F5344CB8AC3E}">
        <p14:creationId xmlns:p14="http://schemas.microsoft.com/office/powerpoint/2010/main" val="224789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03" y="2368061"/>
            <a:ext cx="8596668" cy="1320800"/>
          </a:xfrm>
        </p:spPr>
        <p:txBody>
          <a:bodyPr>
            <a:normAutofit/>
          </a:bodyPr>
          <a:lstStyle/>
          <a:p>
            <a:r>
              <a:rPr lang="en-US" b="1" dirty="0" smtClean="0">
                <a:solidFill>
                  <a:srgbClr val="002060"/>
                </a:solidFill>
                <a:latin typeface="Cambria" pitchFamily="18" charset="0"/>
              </a:rPr>
              <a:t>Use case Diagram</a:t>
            </a:r>
            <a:endParaRPr lang="en-US" b="1" dirty="0">
              <a:solidFill>
                <a:srgbClr val="002060"/>
              </a:solidFill>
              <a:latin typeface="Cambria" pitchFamily="18" charset="0"/>
            </a:endParaRPr>
          </a:p>
        </p:txBody>
      </p:sp>
      <p:pic>
        <p:nvPicPr>
          <p:cNvPr id="6" name="Content Placeholder 5"/>
          <p:cNvPicPr>
            <a:picLocks noGrp="1"/>
          </p:cNvPicPr>
          <p:nvPr>
            <p:ph idx="1"/>
          </p:nvPr>
        </p:nvPicPr>
        <p:blipFill rotWithShape="1">
          <a:blip r:embed="rId2"/>
          <a:srcRect l="41005" t="5097" r="18548" b="2764"/>
          <a:stretch/>
        </p:blipFill>
        <p:spPr bwMode="auto">
          <a:xfrm>
            <a:off x="4417453" y="0"/>
            <a:ext cx="7096259" cy="68579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0364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18554" t="4950" r="25043" b="20792"/>
          <a:stretch/>
        </p:blipFill>
        <p:spPr bwMode="auto">
          <a:xfrm>
            <a:off x="1249252" y="167424"/>
            <a:ext cx="8718996" cy="65939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436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rotWithShape="1">
          <a:blip r:embed="rId2"/>
          <a:srcRect l="24783" t="44105" r="29787" b="10606"/>
          <a:stretch/>
        </p:blipFill>
        <p:spPr bwMode="auto">
          <a:xfrm>
            <a:off x="890953" y="609600"/>
            <a:ext cx="10585938" cy="60832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470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Use Case Diagram Descriptive form</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900073" y="1668220"/>
            <a:ext cx="8596668" cy="3880773"/>
          </a:xfrm>
        </p:spPr>
        <p:txBody>
          <a:bodyPr/>
          <a:lstStyle/>
          <a:p>
            <a:pPr>
              <a:buFont typeface="Wingdings" pitchFamily="2" charset="2"/>
              <a:buChar char="Ø"/>
            </a:pPr>
            <a:r>
              <a:rPr lang="en-US" i="1" dirty="0">
                <a:solidFill>
                  <a:schemeClr val="tx1"/>
                </a:solidFill>
                <a:latin typeface="Cambria" pitchFamily="18" charset="0"/>
              </a:rPr>
              <a:t>Components required:</a:t>
            </a:r>
            <a:endParaRPr lang="en-US" dirty="0">
              <a:solidFill>
                <a:schemeClr val="tx1"/>
              </a:solidFill>
              <a:latin typeface="Cambria" pitchFamily="18" charset="0"/>
            </a:endParaRPr>
          </a:p>
          <a:p>
            <a:pPr lvl="0">
              <a:buFont typeface="Wingdings" pitchFamily="2" charset="2"/>
              <a:buChar char="Ø"/>
            </a:pPr>
            <a:r>
              <a:rPr lang="en-US" i="1" dirty="0">
                <a:solidFill>
                  <a:schemeClr val="tx1"/>
                </a:solidFill>
                <a:latin typeface="Cambria" pitchFamily="18" charset="0"/>
              </a:rPr>
              <a:t>Use case number and name </a:t>
            </a:r>
            <a:endParaRPr lang="en-US" dirty="0">
              <a:solidFill>
                <a:schemeClr val="tx1"/>
              </a:solidFill>
              <a:latin typeface="Cambria" pitchFamily="18" charset="0"/>
            </a:endParaRPr>
          </a:p>
          <a:p>
            <a:pPr lvl="0">
              <a:buFont typeface="Wingdings" pitchFamily="2" charset="2"/>
              <a:buChar char="Ø"/>
            </a:pPr>
            <a:r>
              <a:rPr lang="en-US" i="1" dirty="0">
                <a:solidFill>
                  <a:schemeClr val="tx1"/>
                </a:solidFill>
                <a:latin typeface="Cambria" pitchFamily="18" charset="0"/>
              </a:rPr>
              <a:t>Primary Actor</a:t>
            </a:r>
            <a:endParaRPr lang="en-US" dirty="0">
              <a:solidFill>
                <a:schemeClr val="tx1"/>
              </a:solidFill>
              <a:latin typeface="Cambria" pitchFamily="18" charset="0"/>
            </a:endParaRPr>
          </a:p>
          <a:p>
            <a:pPr lvl="0">
              <a:buFont typeface="Wingdings" pitchFamily="2" charset="2"/>
              <a:buChar char="Ø"/>
            </a:pPr>
            <a:r>
              <a:rPr lang="en-US" i="1" dirty="0">
                <a:solidFill>
                  <a:schemeClr val="tx1"/>
                </a:solidFill>
                <a:latin typeface="Cambria" pitchFamily="18" charset="0"/>
              </a:rPr>
              <a:t>Stakeholders and Interests</a:t>
            </a:r>
            <a:endParaRPr lang="en-US" dirty="0">
              <a:solidFill>
                <a:schemeClr val="tx1"/>
              </a:solidFill>
              <a:latin typeface="Cambria" pitchFamily="18" charset="0"/>
            </a:endParaRPr>
          </a:p>
          <a:p>
            <a:pPr lvl="0">
              <a:buFont typeface="Wingdings" pitchFamily="2" charset="2"/>
              <a:buChar char="Ø"/>
            </a:pPr>
            <a:r>
              <a:rPr lang="en-US" i="1" dirty="0">
                <a:solidFill>
                  <a:schemeClr val="tx1"/>
                </a:solidFill>
                <a:latin typeface="Cambria" pitchFamily="18" charset="0"/>
              </a:rPr>
              <a:t>Preconditions</a:t>
            </a:r>
            <a:endParaRPr lang="en-US" dirty="0">
              <a:solidFill>
                <a:schemeClr val="tx1"/>
              </a:solidFill>
              <a:latin typeface="Cambria" pitchFamily="18" charset="0"/>
            </a:endParaRPr>
          </a:p>
          <a:p>
            <a:pPr lvl="0">
              <a:buFont typeface="Wingdings" pitchFamily="2" charset="2"/>
              <a:buChar char="Ø"/>
            </a:pPr>
            <a:r>
              <a:rPr lang="en-US" i="1" dirty="0">
                <a:solidFill>
                  <a:schemeClr val="tx1"/>
                </a:solidFill>
                <a:latin typeface="Cambria" pitchFamily="18" charset="0"/>
              </a:rPr>
              <a:t>Success Scenario</a:t>
            </a:r>
            <a:endParaRPr lang="en-US" dirty="0">
              <a:solidFill>
                <a:schemeClr val="tx1"/>
              </a:solidFill>
              <a:latin typeface="Cambria" pitchFamily="18" charset="0"/>
            </a:endParaRPr>
          </a:p>
          <a:p>
            <a:pPr lvl="0">
              <a:buFont typeface="Wingdings" pitchFamily="2" charset="2"/>
              <a:buChar char="Ø"/>
            </a:pPr>
            <a:r>
              <a:rPr lang="en-US" i="1" dirty="0">
                <a:solidFill>
                  <a:schemeClr val="tx1"/>
                </a:solidFill>
                <a:latin typeface="Cambria" pitchFamily="18" charset="0"/>
              </a:rPr>
              <a:t>Alternate Scenario </a:t>
            </a:r>
            <a:endParaRPr lang="en-US" dirty="0">
              <a:solidFill>
                <a:schemeClr val="tx1"/>
              </a:solidFill>
              <a:latin typeface="Cambria" pitchFamily="18" charset="0"/>
            </a:endParaRPr>
          </a:p>
          <a:p>
            <a:pPr lvl="0">
              <a:buFont typeface="Wingdings" pitchFamily="2" charset="2"/>
              <a:buChar char="Ø"/>
            </a:pPr>
            <a:r>
              <a:rPr lang="en-US" i="1" dirty="0">
                <a:solidFill>
                  <a:schemeClr val="tx1"/>
                </a:solidFill>
                <a:latin typeface="Cambria" pitchFamily="18" charset="0"/>
              </a:rPr>
              <a:t>Post-conditions</a:t>
            </a:r>
            <a:endParaRPr lang="en-US" dirty="0">
              <a:solidFill>
                <a:schemeClr val="tx1"/>
              </a:solidFill>
              <a:latin typeface="Cambria" pitchFamily="18" charset="0"/>
            </a:endParaRPr>
          </a:p>
        </p:txBody>
      </p:sp>
    </p:spTree>
    <p:extLst>
      <p:ext uri="{BB962C8B-B14F-4D97-AF65-F5344CB8AC3E}">
        <p14:creationId xmlns:p14="http://schemas.microsoft.com/office/powerpoint/2010/main" val="83487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6257" y="1316528"/>
            <a:ext cx="8596668" cy="3880773"/>
          </a:xfrm>
        </p:spPr>
        <p:txBody>
          <a:bodyPr>
            <a:normAutofit/>
          </a:bodyPr>
          <a:lstStyle/>
          <a:p>
            <a:pPr>
              <a:buFont typeface="Wingdings" pitchFamily="2" charset="2"/>
              <a:buChar char="Ø"/>
            </a:pPr>
            <a:r>
              <a:rPr lang="en-US" sz="2400" dirty="0">
                <a:solidFill>
                  <a:srgbClr val="002060"/>
                </a:solidFill>
                <a:latin typeface="Cambria" pitchFamily="18" charset="0"/>
              </a:rPr>
              <a:t>https://</a:t>
            </a:r>
            <a:r>
              <a:rPr lang="en-US" sz="2400" dirty="0" smtClean="0">
                <a:solidFill>
                  <a:srgbClr val="002060"/>
                </a:solidFill>
                <a:latin typeface="Cambria" pitchFamily="18" charset="0"/>
              </a:rPr>
              <a:t>www.rokomari.com/book</a:t>
            </a:r>
          </a:p>
          <a:p>
            <a:pPr>
              <a:buFont typeface="Wingdings" pitchFamily="2" charset="2"/>
              <a:buChar char="Ø"/>
            </a:pPr>
            <a:r>
              <a:rPr lang="en-US" sz="2400" dirty="0">
                <a:solidFill>
                  <a:srgbClr val="002060"/>
                </a:solidFill>
                <a:latin typeface="Cambria" pitchFamily="18" charset="0"/>
              </a:rPr>
              <a:t>http://</a:t>
            </a:r>
            <a:r>
              <a:rPr lang="en-US" sz="2400" dirty="0" smtClean="0">
                <a:solidFill>
                  <a:srgbClr val="002060"/>
                </a:solidFill>
                <a:latin typeface="Cambria" pitchFamily="18" charset="0"/>
              </a:rPr>
              <a:t>www.uofastore.com</a:t>
            </a:r>
          </a:p>
          <a:p>
            <a:pPr>
              <a:buFont typeface="Wingdings" pitchFamily="2" charset="2"/>
              <a:buChar char="Ø"/>
            </a:pPr>
            <a:r>
              <a:rPr lang="en-US" sz="2400" dirty="0">
                <a:solidFill>
                  <a:srgbClr val="002060"/>
                </a:solidFill>
                <a:latin typeface="Cambria" pitchFamily="18" charset="0"/>
              </a:rPr>
              <a:t>https://</a:t>
            </a:r>
            <a:r>
              <a:rPr lang="en-US" sz="2400" dirty="0" smtClean="0">
                <a:solidFill>
                  <a:srgbClr val="002060"/>
                </a:solidFill>
                <a:latin typeface="Cambria" pitchFamily="18" charset="0"/>
              </a:rPr>
              <a:t>www.brown.edu/campus-life/support/bookstore/featured-recommended</a:t>
            </a:r>
          </a:p>
          <a:p>
            <a:pPr>
              <a:buFont typeface="Wingdings" pitchFamily="2" charset="2"/>
              <a:buChar char="Ø"/>
            </a:pPr>
            <a:r>
              <a:rPr lang="en-US" sz="2400" dirty="0">
                <a:solidFill>
                  <a:srgbClr val="002060"/>
                </a:solidFill>
                <a:latin typeface="Cambria" pitchFamily="18" charset="0"/>
              </a:rPr>
              <a:t>http://www.harvard.com/shelves/used_books</a:t>
            </a:r>
            <a:r>
              <a:rPr lang="en-US" sz="2400" dirty="0" smtClean="0">
                <a:solidFill>
                  <a:srgbClr val="002060"/>
                </a:solidFill>
                <a:latin typeface="Cambria" pitchFamily="18" charset="0"/>
              </a:rPr>
              <a:t>/</a:t>
            </a:r>
          </a:p>
          <a:p>
            <a:pPr>
              <a:buFont typeface="Wingdings" pitchFamily="2" charset="2"/>
              <a:buChar char="Ø"/>
            </a:pPr>
            <a:r>
              <a:rPr lang="en-US" sz="2400" dirty="0">
                <a:solidFill>
                  <a:srgbClr val="002060"/>
                </a:solidFill>
                <a:latin typeface="Cambria" pitchFamily="18" charset="0"/>
              </a:rPr>
              <a:t>http://</a:t>
            </a:r>
            <a:r>
              <a:rPr lang="en-US" sz="2400" dirty="0" smtClean="0">
                <a:solidFill>
                  <a:srgbClr val="002060"/>
                </a:solidFill>
                <a:latin typeface="Cambria" pitchFamily="18" charset="0"/>
              </a:rPr>
              <a:t>www.uwbookstore.com/home.aspx</a:t>
            </a:r>
          </a:p>
          <a:p>
            <a:pPr>
              <a:buFont typeface="Wingdings" pitchFamily="2" charset="2"/>
              <a:buChar char="Ø"/>
            </a:pPr>
            <a:r>
              <a:rPr lang="en-US" sz="2400" dirty="0">
                <a:solidFill>
                  <a:srgbClr val="002060"/>
                </a:solidFill>
                <a:latin typeface="Cambria" pitchFamily="18" charset="0"/>
              </a:rPr>
              <a:t>http://papertree.com.bd/cart/</a:t>
            </a:r>
          </a:p>
        </p:txBody>
      </p:sp>
    </p:spTree>
    <p:extLst>
      <p:ext uri="{BB962C8B-B14F-4D97-AF65-F5344CB8AC3E}">
        <p14:creationId xmlns:p14="http://schemas.microsoft.com/office/powerpoint/2010/main" val="78545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Use Case : Buy Books</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876626" y="1633051"/>
            <a:ext cx="8596668" cy="3880773"/>
          </a:xfrm>
        </p:spPr>
        <p:txBody>
          <a:bodyPr>
            <a:normAutofit/>
          </a:bodyPr>
          <a:lstStyle/>
          <a:p>
            <a:pPr lvl="0">
              <a:buFont typeface="Wingdings" pitchFamily="2" charset="2"/>
              <a:buChar char="Ø"/>
            </a:pPr>
            <a:r>
              <a:rPr lang="en-US" b="1" i="1" dirty="0">
                <a:solidFill>
                  <a:schemeClr val="tx1"/>
                </a:solidFill>
                <a:latin typeface="Cambria" pitchFamily="18" charset="0"/>
              </a:rPr>
              <a:t>Primary Actor: </a:t>
            </a:r>
            <a:r>
              <a:rPr lang="en-US" i="1" dirty="0">
                <a:solidFill>
                  <a:schemeClr val="tx1"/>
                </a:solidFill>
                <a:latin typeface="Cambria" pitchFamily="18" charset="0"/>
              </a:rPr>
              <a:t>Customer</a:t>
            </a:r>
            <a:endParaRPr lang="en-US" dirty="0">
              <a:solidFill>
                <a:schemeClr val="tx1"/>
              </a:solidFill>
              <a:latin typeface="Cambria" pitchFamily="18" charset="0"/>
            </a:endParaRPr>
          </a:p>
          <a:p>
            <a:pPr lvl="0">
              <a:buFont typeface="Wingdings" pitchFamily="2" charset="2"/>
              <a:buChar char="Ø"/>
            </a:pPr>
            <a:r>
              <a:rPr lang="en-US" b="1" i="1" dirty="0">
                <a:solidFill>
                  <a:schemeClr val="tx1"/>
                </a:solidFill>
                <a:latin typeface="Cambria" pitchFamily="18" charset="0"/>
              </a:rPr>
              <a:t>Stakeholders and </a:t>
            </a:r>
            <a:r>
              <a:rPr lang="en-US" b="1" i="1" dirty="0" smtClean="0">
                <a:solidFill>
                  <a:schemeClr val="tx1"/>
                </a:solidFill>
                <a:latin typeface="Cambria" pitchFamily="18" charset="0"/>
              </a:rPr>
              <a:t>Interests:</a:t>
            </a:r>
            <a:endParaRPr lang="en-US" dirty="0" smtClean="0">
              <a:solidFill>
                <a:schemeClr val="tx1"/>
              </a:solidFill>
              <a:latin typeface="Cambria" pitchFamily="18" charset="0"/>
            </a:endParaRPr>
          </a:p>
          <a:p>
            <a:pPr marL="800100" lvl="2" indent="0">
              <a:buNone/>
            </a:pPr>
            <a:r>
              <a:rPr lang="en-US" sz="1800" i="1" dirty="0" smtClean="0">
                <a:solidFill>
                  <a:schemeClr val="tx1"/>
                </a:solidFill>
                <a:latin typeface="Cambria" pitchFamily="18" charset="0"/>
              </a:rPr>
              <a:t>Admin: Wants to sell books with maximum profit. Wants to increase their revenue and sales and have more customers. </a:t>
            </a:r>
            <a:endParaRPr lang="en-US" sz="1800" dirty="0" smtClean="0">
              <a:solidFill>
                <a:schemeClr val="tx1"/>
              </a:solidFill>
              <a:latin typeface="Cambria" pitchFamily="18" charset="0"/>
            </a:endParaRPr>
          </a:p>
          <a:p>
            <a:pPr marL="800100" lvl="2" indent="0">
              <a:buNone/>
            </a:pPr>
            <a:r>
              <a:rPr lang="en-US" sz="1800" i="1" dirty="0" smtClean="0">
                <a:solidFill>
                  <a:schemeClr val="tx1"/>
                </a:solidFill>
                <a:latin typeface="Cambria" pitchFamily="18" charset="0"/>
              </a:rPr>
              <a:t>Customer</a:t>
            </a:r>
            <a:r>
              <a:rPr lang="en-US" sz="1800" i="1" dirty="0">
                <a:solidFill>
                  <a:schemeClr val="tx1"/>
                </a:solidFill>
                <a:latin typeface="Cambria" pitchFamily="18" charset="0"/>
              </a:rPr>
              <a:t>: Wants to purchase books at a cheaper price with fast service and minimal effort. Wants receipt/invoice if future return of product is necessary.</a:t>
            </a:r>
            <a:endParaRPr lang="en-US" sz="1800" dirty="0">
              <a:solidFill>
                <a:schemeClr val="tx1"/>
              </a:solidFill>
              <a:latin typeface="Cambria" pitchFamily="18" charset="0"/>
            </a:endParaRPr>
          </a:p>
          <a:p>
            <a:pPr marL="800100" lvl="2" indent="0">
              <a:buNone/>
            </a:pPr>
            <a:r>
              <a:rPr lang="en-US" sz="1800" i="1" dirty="0">
                <a:solidFill>
                  <a:schemeClr val="tx1"/>
                </a:solidFill>
                <a:latin typeface="Cambria" pitchFamily="18" charset="0"/>
              </a:rPr>
              <a:t> Supplier: Wants to supply books to admin with maximum profit.</a:t>
            </a:r>
            <a:endParaRPr lang="en-US" sz="1800" dirty="0">
              <a:solidFill>
                <a:schemeClr val="tx1"/>
              </a:solidFill>
              <a:latin typeface="Cambria" pitchFamily="18" charset="0"/>
            </a:endParaRPr>
          </a:p>
          <a:p>
            <a:pPr marL="800100" lvl="2" indent="0">
              <a:buNone/>
            </a:pPr>
            <a:r>
              <a:rPr lang="en-US" sz="1800" i="1" dirty="0" smtClean="0">
                <a:solidFill>
                  <a:schemeClr val="tx1"/>
                </a:solidFill>
                <a:latin typeface="Cambria" pitchFamily="18" charset="0"/>
              </a:rPr>
              <a:t>Government </a:t>
            </a:r>
            <a:r>
              <a:rPr lang="en-US" sz="1800" i="1" dirty="0">
                <a:solidFill>
                  <a:schemeClr val="tx1"/>
                </a:solidFill>
                <a:latin typeface="Cambria" pitchFamily="18" charset="0"/>
              </a:rPr>
              <a:t>Tax Agencies: Wants to collect tax from every </a:t>
            </a:r>
            <a:r>
              <a:rPr lang="en-US" sz="1800" i="1" dirty="0" smtClean="0">
                <a:solidFill>
                  <a:schemeClr val="tx1"/>
                </a:solidFill>
                <a:latin typeface="Cambria" pitchFamily="18" charset="0"/>
              </a:rPr>
              <a:t>sale</a:t>
            </a:r>
            <a:r>
              <a:rPr lang="en-US" sz="1800" i="1" dirty="0">
                <a:solidFill>
                  <a:schemeClr val="tx1"/>
                </a:solidFill>
                <a:latin typeface="Cambria" pitchFamily="18" charset="0"/>
              </a:rPr>
              <a:t>.</a:t>
            </a:r>
            <a:endParaRPr lang="en-US" sz="1800" dirty="0">
              <a:solidFill>
                <a:schemeClr val="tx1"/>
              </a:solidFill>
              <a:latin typeface="Cambria" pitchFamily="18" charset="0"/>
            </a:endParaRPr>
          </a:p>
          <a:p>
            <a:pPr lvl="0">
              <a:buFont typeface="Wingdings" pitchFamily="2" charset="2"/>
              <a:buChar char="Ø"/>
            </a:pPr>
            <a:r>
              <a:rPr lang="en-US" b="1" i="1" dirty="0">
                <a:solidFill>
                  <a:schemeClr val="tx1"/>
                </a:solidFill>
                <a:latin typeface="Cambria" pitchFamily="18" charset="0"/>
              </a:rPr>
              <a:t>Preconditions:</a:t>
            </a:r>
            <a:r>
              <a:rPr lang="en-US" i="1" dirty="0">
                <a:solidFill>
                  <a:schemeClr val="tx1"/>
                </a:solidFill>
                <a:latin typeface="Cambria" pitchFamily="18" charset="0"/>
              </a:rPr>
              <a:t> The website must be authenticated; security/piracy of customers have to be maintained.</a:t>
            </a:r>
            <a:endParaRPr lang="en-US" dirty="0">
              <a:solidFill>
                <a:schemeClr val="tx1"/>
              </a:solidFill>
              <a:latin typeface="Cambria" pitchFamily="18" charset="0"/>
            </a:endParaRPr>
          </a:p>
          <a:p>
            <a:endParaRPr lang="en-US" dirty="0"/>
          </a:p>
        </p:txBody>
      </p:sp>
    </p:spTree>
    <p:extLst>
      <p:ext uri="{BB962C8B-B14F-4D97-AF65-F5344CB8AC3E}">
        <p14:creationId xmlns:p14="http://schemas.microsoft.com/office/powerpoint/2010/main" val="358683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Successful Scenario</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935241" y="1621328"/>
            <a:ext cx="8596668" cy="3880773"/>
          </a:xfrm>
        </p:spPr>
        <p:txBody>
          <a:bodyPr/>
          <a:lstStyle/>
          <a:p>
            <a:pPr marL="0" lvl="0" indent="0">
              <a:buNone/>
            </a:pPr>
            <a:r>
              <a:rPr lang="en-US" i="1" dirty="0">
                <a:solidFill>
                  <a:schemeClr val="tx1"/>
                </a:solidFill>
                <a:latin typeface="Cambria" pitchFamily="18" charset="0"/>
              </a:rPr>
              <a:t>1.Customer could easily register.</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2.Customer finds their required books.</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3.Customer can successfully add the products to the cart.</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4.Customer gives in their address and selects the payment method.</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5.Customer successfully completes their purchase and receives a purchase invoice on their email.</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6.Customer receives their books/product successfully.</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7. Customer details along with their purchase details get stored in the database.</a:t>
            </a:r>
            <a:endParaRPr lang="en-US" dirty="0">
              <a:solidFill>
                <a:schemeClr val="tx1"/>
              </a:solidFill>
              <a:latin typeface="Cambria" pitchFamily="18" charset="0"/>
            </a:endParaRPr>
          </a:p>
          <a:p>
            <a:pPr marL="0" indent="0">
              <a:buNone/>
            </a:pPr>
            <a:endParaRPr lang="en-US" dirty="0">
              <a:solidFill>
                <a:schemeClr val="tx1"/>
              </a:solidFill>
              <a:latin typeface="Cambria" pitchFamily="18" charset="0"/>
            </a:endParaRPr>
          </a:p>
        </p:txBody>
      </p:sp>
    </p:spTree>
    <p:extLst>
      <p:ext uri="{BB962C8B-B14F-4D97-AF65-F5344CB8AC3E}">
        <p14:creationId xmlns:p14="http://schemas.microsoft.com/office/powerpoint/2010/main" val="153123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Alternative Scenario</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911795" y="1656497"/>
            <a:ext cx="8596668" cy="3880773"/>
          </a:xfrm>
        </p:spPr>
        <p:txBody>
          <a:bodyPr>
            <a:normAutofit lnSpcReduction="10000"/>
          </a:bodyPr>
          <a:lstStyle/>
          <a:p>
            <a:pPr marL="0" indent="0">
              <a:buNone/>
            </a:pPr>
            <a:r>
              <a:rPr lang="en-US" b="1" i="1" u="sng" dirty="0" smtClean="0">
                <a:solidFill>
                  <a:srgbClr val="002060"/>
                </a:solidFill>
                <a:latin typeface="Cambria" pitchFamily="18" charset="0"/>
              </a:rPr>
              <a:t>System </a:t>
            </a:r>
            <a:r>
              <a:rPr lang="en-US" b="1" i="1" u="sng" dirty="0">
                <a:solidFill>
                  <a:srgbClr val="002060"/>
                </a:solidFill>
                <a:latin typeface="Cambria" pitchFamily="18" charset="0"/>
              </a:rPr>
              <a:t>fails:</a:t>
            </a:r>
            <a:endParaRPr lang="en-US" dirty="0">
              <a:solidFill>
                <a:srgbClr val="002060"/>
              </a:solidFill>
              <a:latin typeface="Cambria" pitchFamily="18" charset="0"/>
            </a:endParaRPr>
          </a:p>
          <a:p>
            <a:pPr marL="0" lvl="0" indent="0">
              <a:buNone/>
            </a:pPr>
            <a:r>
              <a:rPr lang="en-US" i="1" dirty="0">
                <a:solidFill>
                  <a:schemeClr val="tx1"/>
                </a:solidFill>
                <a:latin typeface="Cambria" pitchFamily="18" charset="0"/>
              </a:rPr>
              <a:t>1.Customer can’t register or server too busy to load.</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2.Customer can’t find the required books.</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3.Customer can’t add the products to the cart.</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4.Customer gives in their fake address or information and doesn’t provide the correct payment method.</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5.Customer can’t complete their purchase and doesn’t receive a purchase invoice on their email.</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6.Customer don’t receive their books/product.</a:t>
            </a:r>
            <a:endParaRPr lang="en-US" dirty="0">
              <a:solidFill>
                <a:schemeClr val="tx1"/>
              </a:solidFill>
              <a:latin typeface="Cambria" pitchFamily="18" charset="0"/>
            </a:endParaRPr>
          </a:p>
          <a:p>
            <a:pPr marL="0" lvl="0" indent="0">
              <a:buNone/>
            </a:pPr>
            <a:r>
              <a:rPr lang="en-US" i="1" dirty="0">
                <a:solidFill>
                  <a:schemeClr val="tx1"/>
                </a:solidFill>
                <a:latin typeface="Cambria" pitchFamily="18" charset="0"/>
              </a:rPr>
              <a:t>7. Customer details along with their purchase details doesn’t get stored in the database due to failed system or busy server.</a:t>
            </a:r>
            <a:endParaRPr lang="en-US" dirty="0">
              <a:solidFill>
                <a:schemeClr val="tx1"/>
              </a:solidFill>
              <a:latin typeface="Cambria" pitchFamily="18" charset="0"/>
            </a:endParaRPr>
          </a:p>
          <a:p>
            <a:endParaRPr lang="en-US" dirty="0">
              <a:solidFill>
                <a:schemeClr val="tx1"/>
              </a:solidFill>
            </a:endParaRPr>
          </a:p>
        </p:txBody>
      </p:sp>
    </p:spTree>
    <p:extLst>
      <p:ext uri="{BB962C8B-B14F-4D97-AF65-F5344CB8AC3E}">
        <p14:creationId xmlns:p14="http://schemas.microsoft.com/office/powerpoint/2010/main" val="363894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Post Conditions</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980569" y="1497004"/>
            <a:ext cx="9982200" cy="4572000"/>
          </a:xfrm>
        </p:spPr>
        <p:txBody>
          <a:bodyPr/>
          <a:lstStyle/>
          <a:p>
            <a:pPr marL="0" lvl="0" indent="0">
              <a:buNone/>
            </a:pPr>
            <a:r>
              <a:rPr lang="en-US" i="1" dirty="0" smtClean="0">
                <a:solidFill>
                  <a:schemeClr val="tx1"/>
                </a:solidFill>
                <a:latin typeface="Cambria" pitchFamily="18" charset="0"/>
              </a:rPr>
              <a:t>Transaction </a:t>
            </a:r>
            <a:r>
              <a:rPr lang="en-US" i="1" dirty="0">
                <a:solidFill>
                  <a:schemeClr val="tx1"/>
                </a:solidFill>
                <a:latin typeface="Cambria" pitchFamily="18" charset="0"/>
              </a:rPr>
              <a:t>and Customer Details is saved in Database. Tax is correctly calculated. Accounting and inventory updated. </a:t>
            </a:r>
            <a:r>
              <a:rPr lang="en-US" i="1" dirty="0" smtClean="0">
                <a:solidFill>
                  <a:schemeClr val="tx1"/>
                </a:solidFill>
                <a:latin typeface="Cambria" pitchFamily="18" charset="0"/>
              </a:rPr>
              <a:t>Invoice is </a:t>
            </a:r>
            <a:r>
              <a:rPr lang="en-US" i="1" dirty="0">
                <a:solidFill>
                  <a:schemeClr val="tx1"/>
                </a:solidFill>
                <a:latin typeface="Cambria" pitchFamily="18" charset="0"/>
              </a:rPr>
              <a:t>generated. Customer Receives their Product </a:t>
            </a:r>
            <a:endParaRPr lang="en-US" dirty="0">
              <a:solidFill>
                <a:schemeClr val="tx1"/>
              </a:solidFill>
              <a:latin typeface="Cambria" pitchFamily="18" charset="0"/>
            </a:endParaRPr>
          </a:p>
        </p:txBody>
      </p:sp>
    </p:spTree>
    <p:extLst>
      <p:ext uri="{BB962C8B-B14F-4D97-AF65-F5344CB8AC3E}">
        <p14:creationId xmlns:p14="http://schemas.microsoft.com/office/powerpoint/2010/main" val="129154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621323"/>
            <a:ext cx="8596668" cy="1320800"/>
          </a:xfrm>
        </p:spPr>
        <p:txBody>
          <a:bodyPr/>
          <a:lstStyle/>
          <a:p>
            <a:r>
              <a:rPr lang="en-US" b="1" dirty="0" smtClean="0">
                <a:solidFill>
                  <a:srgbClr val="002060"/>
                </a:solidFill>
                <a:latin typeface="Cambria" pitchFamily="18" charset="0"/>
              </a:rPr>
              <a:t>Activity Diagram</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853180" y="1586158"/>
            <a:ext cx="8596668" cy="3880773"/>
          </a:xfrm>
        </p:spPr>
        <p:txBody>
          <a:bodyPr/>
          <a:lstStyle/>
          <a:p>
            <a:pPr marL="0" indent="0">
              <a:buNone/>
            </a:pPr>
            <a:r>
              <a:rPr lang="en-US" dirty="0">
                <a:solidFill>
                  <a:schemeClr val="tx1"/>
                </a:solidFill>
                <a:latin typeface="Cambria" pitchFamily="18" charset="0"/>
              </a:rPr>
              <a:t>An activity diagram visually presents a series of actions or flow of control in a system similar to a flowchart or a data flow diagram. Activity diagrams are often used in business process modeling. They can also describe the steps in a use case diagram. Activities modeled can be sequential and concurrent. In both cases an activity diagram will have a beginning and an end.</a:t>
            </a:r>
          </a:p>
        </p:txBody>
      </p:sp>
    </p:spTree>
    <p:extLst>
      <p:ext uri="{BB962C8B-B14F-4D97-AF65-F5344CB8AC3E}">
        <p14:creationId xmlns:p14="http://schemas.microsoft.com/office/powerpoint/2010/main" val="362066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2060"/>
                </a:solidFill>
                <a:latin typeface="Cambria" pitchFamily="18" charset="0"/>
              </a:rPr>
              <a:t>Activity Diagram Rules</a:t>
            </a:r>
            <a:endParaRPr lang="en-US" sz="3200" b="1" dirty="0">
              <a:solidFill>
                <a:srgbClr val="002060"/>
              </a:solidFill>
              <a:latin typeface="Cambria" pitchFamily="18" charset="0"/>
            </a:endParaRPr>
          </a:p>
        </p:txBody>
      </p:sp>
      <p:sp>
        <p:nvSpPr>
          <p:cNvPr id="3" name="Content Placeholder 2"/>
          <p:cNvSpPr>
            <a:spLocks noGrp="1"/>
          </p:cNvSpPr>
          <p:nvPr>
            <p:ph idx="1"/>
          </p:nvPr>
        </p:nvSpPr>
        <p:spPr>
          <a:xfrm>
            <a:off x="888349" y="1691666"/>
            <a:ext cx="8596668" cy="3880773"/>
          </a:xfrm>
        </p:spPr>
        <p:txBody>
          <a:bodyPr/>
          <a:lstStyle/>
          <a:p>
            <a:pPr>
              <a:buFont typeface="Wingdings" pitchFamily="2" charset="2"/>
              <a:buChar char="Ø"/>
            </a:pPr>
            <a:r>
              <a:rPr lang="en-US" dirty="0">
                <a:solidFill>
                  <a:schemeClr val="tx1"/>
                </a:solidFill>
                <a:latin typeface="Cambria" pitchFamily="18" charset="0"/>
              </a:rPr>
              <a:t>rounded rectangles represent actions;</a:t>
            </a:r>
          </a:p>
          <a:p>
            <a:pPr>
              <a:buFont typeface="Wingdings" pitchFamily="2" charset="2"/>
              <a:buChar char="Ø"/>
            </a:pPr>
            <a:r>
              <a:rPr lang="en-US" dirty="0">
                <a:solidFill>
                  <a:schemeClr val="tx1"/>
                </a:solidFill>
                <a:latin typeface="Cambria" pitchFamily="18" charset="0"/>
              </a:rPr>
              <a:t>diamonds represent decisions;</a:t>
            </a:r>
          </a:p>
          <a:p>
            <a:pPr>
              <a:buFont typeface="Wingdings" pitchFamily="2" charset="2"/>
              <a:buChar char="Ø"/>
            </a:pPr>
            <a:r>
              <a:rPr lang="en-US" dirty="0">
                <a:solidFill>
                  <a:schemeClr val="tx1"/>
                </a:solidFill>
                <a:latin typeface="Cambria" pitchFamily="18" charset="0"/>
              </a:rPr>
              <a:t>bars represent the start (split) or end (join) of concurrent activities;</a:t>
            </a:r>
          </a:p>
          <a:p>
            <a:pPr>
              <a:buFont typeface="Wingdings" pitchFamily="2" charset="2"/>
              <a:buChar char="Ø"/>
            </a:pPr>
            <a:r>
              <a:rPr lang="en-US" dirty="0">
                <a:solidFill>
                  <a:schemeClr val="tx1"/>
                </a:solidFill>
                <a:latin typeface="Cambria" pitchFamily="18" charset="0"/>
              </a:rPr>
              <a:t>a black circle represents the start (initial state) of the workflow;</a:t>
            </a:r>
          </a:p>
          <a:p>
            <a:pPr>
              <a:buFont typeface="Wingdings" pitchFamily="2" charset="2"/>
              <a:buChar char="Ø"/>
            </a:pPr>
            <a:r>
              <a:rPr lang="en-US" dirty="0">
                <a:solidFill>
                  <a:schemeClr val="tx1"/>
                </a:solidFill>
                <a:latin typeface="Cambria" pitchFamily="18" charset="0"/>
              </a:rPr>
              <a:t>an encircled black circle represents the end (final state).</a:t>
            </a:r>
          </a:p>
          <a:p>
            <a:endParaRPr lang="en-US" dirty="0">
              <a:latin typeface="Cambria" pitchFamily="18" charset="0"/>
            </a:endParaRPr>
          </a:p>
        </p:txBody>
      </p:sp>
    </p:spTree>
    <p:extLst>
      <p:ext uri="{BB962C8B-B14F-4D97-AF65-F5344CB8AC3E}">
        <p14:creationId xmlns:p14="http://schemas.microsoft.com/office/powerpoint/2010/main" val="203670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2060"/>
                </a:solidFill>
                <a:latin typeface="Cambria" pitchFamily="18" charset="0"/>
              </a:rPr>
              <a:t>Activity Diagram Components</a:t>
            </a:r>
            <a:endParaRPr lang="en-US" sz="3200" b="1" dirty="0">
              <a:solidFill>
                <a:srgbClr val="002060"/>
              </a:solidFill>
              <a:latin typeface="Cambria" pitchFamily="18" charset="0"/>
            </a:endParaRPr>
          </a:p>
        </p:txBody>
      </p:sp>
      <p:pic>
        <p:nvPicPr>
          <p:cNvPr id="6146" name="Picture 2" descr="G:\uml-activity.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71468" y="1735232"/>
            <a:ext cx="8805578" cy="399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4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73" y="328246"/>
            <a:ext cx="8596668" cy="1320800"/>
          </a:xfrm>
        </p:spPr>
        <p:txBody>
          <a:bodyPr>
            <a:normAutofit/>
          </a:bodyPr>
          <a:lstStyle/>
          <a:p>
            <a:r>
              <a:rPr lang="en-US" sz="3600" b="1" dirty="0" smtClean="0">
                <a:solidFill>
                  <a:srgbClr val="002060"/>
                </a:solidFill>
                <a:latin typeface="Cambria" pitchFamily="18" charset="0"/>
              </a:rPr>
              <a:t>Activity Diagram</a:t>
            </a:r>
            <a:endParaRPr lang="en-US" sz="3600" b="1" dirty="0">
              <a:solidFill>
                <a:srgbClr val="002060"/>
              </a:solidFill>
              <a:latin typeface="Cambria" pitchFamily="18" charset="0"/>
            </a:endParaRPr>
          </a:p>
        </p:txBody>
      </p:sp>
      <p:pic>
        <p:nvPicPr>
          <p:cNvPr id="5" name="Content Placeholder 4"/>
          <p:cNvPicPr>
            <a:picLocks noGrp="1"/>
          </p:cNvPicPr>
          <p:nvPr>
            <p:ph idx="1"/>
          </p:nvPr>
        </p:nvPicPr>
        <p:blipFill rotWithShape="1">
          <a:blip r:embed="rId2"/>
          <a:stretch/>
        </p:blipFill>
        <p:spPr bwMode="auto">
          <a:xfrm>
            <a:off x="586153" y="1043354"/>
            <a:ext cx="11605847" cy="58146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115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latin typeface="Cambria" pitchFamily="18" charset="0"/>
              </a:rPr>
              <a:t>Class Diagram</a:t>
            </a:r>
            <a:endParaRPr lang="en-US" sz="3600" b="1" dirty="0">
              <a:solidFill>
                <a:srgbClr val="002060"/>
              </a:solidFill>
              <a:latin typeface="Cambria" pitchFamily="18" charset="0"/>
            </a:endParaRPr>
          </a:p>
        </p:txBody>
      </p:sp>
      <p:sp>
        <p:nvSpPr>
          <p:cNvPr id="3" name="Content Placeholder 2"/>
          <p:cNvSpPr>
            <a:spLocks noGrp="1"/>
          </p:cNvSpPr>
          <p:nvPr>
            <p:ph idx="1"/>
          </p:nvPr>
        </p:nvSpPr>
        <p:spPr>
          <a:xfrm>
            <a:off x="806288" y="1515820"/>
            <a:ext cx="8596668" cy="3880773"/>
          </a:xfrm>
        </p:spPr>
        <p:txBody>
          <a:bodyPr/>
          <a:lstStyle/>
          <a:p>
            <a:pPr marL="0" indent="0">
              <a:buNone/>
            </a:pPr>
            <a:r>
              <a:rPr lang="en-US" b="1" dirty="0">
                <a:latin typeface="Cambria" pitchFamily="18" charset="0"/>
              </a:rPr>
              <a:t>The class diagram is a static diagram. It represents the static view of an application. </a:t>
            </a:r>
            <a:endParaRPr lang="en-US" b="1" dirty="0" smtClean="0">
              <a:latin typeface="Cambria" pitchFamily="18" charset="0"/>
            </a:endParaRPr>
          </a:p>
          <a:p>
            <a:r>
              <a:rPr lang="en-US" dirty="0">
                <a:latin typeface="Cambria" pitchFamily="18" charset="0"/>
              </a:rPr>
              <a:t>The class diagram describes the attributes and operations of a class and also the constraints imposed on the system. The class diagrams are widely used in the modelling of object oriented systems because they are the only UML diagrams which can be mapped directly with object oriented languages.</a:t>
            </a:r>
          </a:p>
          <a:p>
            <a:r>
              <a:rPr lang="en-US" dirty="0">
                <a:latin typeface="Cambria" pitchFamily="18" charset="0"/>
              </a:rPr>
              <a:t>The class diagram shows a collection of classes, interfaces, associations, collaborations and constraints. It is also known as a </a:t>
            </a:r>
            <a:r>
              <a:rPr lang="en-US" i="1" dirty="0">
                <a:latin typeface="Cambria" pitchFamily="18" charset="0"/>
              </a:rPr>
              <a:t>structural diagram</a:t>
            </a:r>
            <a:r>
              <a:rPr lang="en-US" dirty="0" smtClean="0">
                <a:latin typeface="Cambria" pitchFamily="18" charset="0"/>
              </a:rPr>
              <a:t>.</a:t>
            </a:r>
          </a:p>
          <a:p>
            <a:r>
              <a:rPr lang="en-US" dirty="0">
                <a:latin typeface="Cambria" pitchFamily="18" charset="0"/>
              </a:rPr>
              <a:t>The purpose of the class diagram is to model the static view of an application. </a:t>
            </a:r>
          </a:p>
          <a:p>
            <a:pPr marL="0" indent="0">
              <a:buNone/>
            </a:pPr>
            <a:endParaRPr lang="en-US" dirty="0">
              <a:latin typeface="Cambria" pitchFamily="18" charset="0"/>
            </a:endParaRPr>
          </a:p>
        </p:txBody>
      </p:sp>
    </p:spTree>
    <p:extLst>
      <p:ext uri="{BB962C8B-B14F-4D97-AF65-F5344CB8AC3E}">
        <p14:creationId xmlns:p14="http://schemas.microsoft.com/office/powerpoint/2010/main" val="226257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888" y="328246"/>
            <a:ext cx="8596668" cy="1320800"/>
          </a:xfrm>
        </p:spPr>
        <p:txBody>
          <a:bodyPr>
            <a:normAutofit/>
          </a:bodyPr>
          <a:lstStyle/>
          <a:p>
            <a:r>
              <a:rPr lang="en-US" sz="3600" b="1" dirty="0" smtClean="0">
                <a:solidFill>
                  <a:srgbClr val="002060"/>
                </a:solidFill>
                <a:latin typeface="Cambria" pitchFamily="18" charset="0"/>
              </a:rPr>
              <a:t>Class Diagram</a:t>
            </a:r>
            <a:endParaRPr lang="en-US" sz="3600" b="1" dirty="0">
              <a:solidFill>
                <a:srgbClr val="002060"/>
              </a:solidFill>
              <a:latin typeface="Cambria" pitchFamily="18"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759" t="25000" r="30082" b="15866"/>
          <a:stretch/>
        </p:blipFill>
        <p:spPr bwMode="auto">
          <a:xfrm>
            <a:off x="1113693" y="1196636"/>
            <a:ext cx="9741876" cy="5661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64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0175" y="2123180"/>
            <a:ext cx="9067148" cy="1646302"/>
          </a:xfrm>
        </p:spPr>
        <p:txBody>
          <a:bodyPr>
            <a:normAutofit/>
          </a:bodyPr>
          <a:lstStyle/>
          <a:p>
            <a:pPr algn="ctr"/>
            <a:r>
              <a:rPr lang="en-US" sz="4800" dirty="0" smtClean="0">
                <a:solidFill>
                  <a:srgbClr val="002060"/>
                </a:solidFill>
                <a:latin typeface="Cambria" pitchFamily="18" charset="0"/>
              </a:rPr>
              <a:t>Features We </a:t>
            </a:r>
            <a:r>
              <a:rPr lang="en-US" sz="4800" dirty="0">
                <a:solidFill>
                  <a:srgbClr val="002060"/>
                </a:solidFill>
                <a:latin typeface="Cambria" pitchFamily="18" charset="0"/>
              </a:rPr>
              <a:t>L</a:t>
            </a:r>
            <a:r>
              <a:rPr lang="en-US" sz="4800" dirty="0" smtClean="0">
                <a:solidFill>
                  <a:srgbClr val="002060"/>
                </a:solidFill>
                <a:latin typeface="Cambria" pitchFamily="18" charset="0"/>
              </a:rPr>
              <a:t>ike In Benchmark Websites</a:t>
            </a:r>
            <a:endParaRPr lang="en-US" sz="4800" dirty="0">
              <a:solidFill>
                <a:srgbClr val="002060"/>
              </a:solidFill>
              <a:latin typeface="Cambria" pitchFamily="18" charset="0"/>
            </a:endParaRPr>
          </a:p>
        </p:txBody>
      </p:sp>
    </p:spTree>
    <p:extLst>
      <p:ext uri="{BB962C8B-B14F-4D97-AF65-F5344CB8AC3E}">
        <p14:creationId xmlns:p14="http://schemas.microsoft.com/office/powerpoint/2010/main" val="248348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2060"/>
                </a:solidFill>
                <a:latin typeface="Cambria" pitchFamily="18" charset="0"/>
              </a:rPr>
              <a:t>ER Diagra</a:t>
            </a:r>
            <a:r>
              <a:rPr lang="en-US" sz="3200" b="1" dirty="0">
                <a:solidFill>
                  <a:srgbClr val="002060"/>
                </a:solidFill>
                <a:latin typeface="Cambria" pitchFamily="18" charset="0"/>
              </a:rPr>
              <a:t>m</a:t>
            </a:r>
          </a:p>
        </p:txBody>
      </p:sp>
      <p:sp>
        <p:nvSpPr>
          <p:cNvPr id="3" name="Content Placeholder 2"/>
          <p:cNvSpPr>
            <a:spLocks noGrp="1"/>
          </p:cNvSpPr>
          <p:nvPr>
            <p:ph idx="1"/>
          </p:nvPr>
        </p:nvSpPr>
        <p:spPr>
          <a:xfrm>
            <a:off x="782841" y="1375143"/>
            <a:ext cx="8596668" cy="3880773"/>
          </a:xfrm>
        </p:spPr>
        <p:txBody>
          <a:bodyPr/>
          <a:lstStyle/>
          <a:p>
            <a:pPr marL="0" indent="0">
              <a:buNone/>
            </a:pPr>
            <a:r>
              <a:rPr lang="en-US" dirty="0">
                <a:latin typeface="Cambria" pitchFamily="18" charset="0"/>
              </a:rPr>
              <a:t>An entity relationship diagram (ERD) shows the relationships of entity sets stored in a database. An entity in this context is a component of data. In other words, ER diagrams illustrate the logical structure of databases.</a:t>
            </a:r>
          </a:p>
        </p:txBody>
      </p:sp>
    </p:spTree>
    <p:extLst>
      <p:ext uri="{BB962C8B-B14F-4D97-AF65-F5344CB8AC3E}">
        <p14:creationId xmlns:p14="http://schemas.microsoft.com/office/powerpoint/2010/main" val="426789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2060"/>
                </a:solidFill>
                <a:latin typeface="Cambria" pitchFamily="18" charset="0"/>
              </a:rPr>
              <a:t>ER Diagram Rules</a:t>
            </a:r>
            <a:endParaRPr lang="en-US" sz="3200" b="1" dirty="0">
              <a:solidFill>
                <a:srgbClr val="002060"/>
              </a:solidFill>
              <a:latin typeface="Cambria" pitchFamily="18" charset="0"/>
            </a:endParaRPr>
          </a:p>
        </p:txBody>
      </p:sp>
      <p:sp>
        <p:nvSpPr>
          <p:cNvPr id="3" name="Content Placeholder 2"/>
          <p:cNvSpPr>
            <a:spLocks noGrp="1"/>
          </p:cNvSpPr>
          <p:nvPr>
            <p:ph idx="1"/>
          </p:nvPr>
        </p:nvSpPr>
        <p:spPr>
          <a:xfrm>
            <a:off x="782842" y="1492374"/>
            <a:ext cx="8596668" cy="3880773"/>
          </a:xfrm>
        </p:spPr>
        <p:txBody>
          <a:bodyPr>
            <a:normAutofit/>
          </a:bodyPr>
          <a:lstStyle/>
          <a:p>
            <a:r>
              <a:rPr lang="en-US" dirty="0">
                <a:latin typeface="Cambria" pitchFamily="18" charset="0"/>
              </a:rPr>
              <a:t>Identify the </a:t>
            </a:r>
            <a:r>
              <a:rPr lang="en-US" dirty="0" smtClean="0">
                <a:latin typeface="Cambria" pitchFamily="18" charset="0"/>
              </a:rPr>
              <a:t>entities : The </a:t>
            </a:r>
            <a:r>
              <a:rPr lang="en-US" dirty="0">
                <a:latin typeface="Cambria" pitchFamily="18" charset="0"/>
              </a:rPr>
              <a:t>first step in making an ERD is to identify all of the entities you will use. </a:t>
            </a:r>
            <a:r>
              <a:rPr lang="en-US" dirty="0" smtClean="0">
                <a:latin typeface="Cambria" pitchFamily="18" charset="0"/>
              </a:rPr>
              <a:t>Draw </a:t>
            </a:r>
            <a:r>
              <a:rPr lang="en-US" dirty="0">
                <a:latin typeface="Cambria" pitchFamily="18" charset="0"/>
              </a:rPr>
              <a:t>a rectangle for each entity you can think of on your page. Keep them spaced out a bit</a:t>
            </a:r>
            <a:r>
              <a:rPr lang="en-US" dirty="0" smtClean="0">
                <a:latin typeface="Cambria" pitchFamily="18" charset="0"/>
              </a:rPr>
              <a:t>.</a:t>
            </a:r>
          </a:p>
          <a:p>
            <a:r>
              <a:rPr lang="en-US" dirty="0">
                <a:latin typeface="Cambria" pitchFamily="18" charset="0"/>
              </a:rPr>
              <a:t>Identify </a:t>
            </a:r>
            <a:r>
              <a:rPr lang="en-US" dirty="0" smtClean="0">
                <a:latin typeface="Cambria" pitchFamily="18" charset="0"/>
              </a:rPr>
              <a:t>relationships : </a:t>
            </a:r>
            <a:r>
              <a:rPr lang="en-US" dirty="0">
                <a:latin typeface="Cambria" pitchFamily="18" charset="0"/>
              </a:rPr>
              <a:t> Look at two entities, are they related? If so draw a solid line connecting the two entities.</a:t>
            </a:r>
          </a:p>
          <a:p>
            <a:r>
              <a:rPr lang="en-US" dirty="0">
                <a:latin typeface="Cambria" pitchFamily="18" charset="0"/>
              </a:rPr>
              <a:t>Describe the </a:t>
            </a:r>
            <a:r>
              <a:rPr lang="en-US" dirty="0" smtClean="0">
                <a:latin typeface="Cambria" pitchFamily="18" charset="0"/>
              </a:rPr>
              <a:t>relationship : How </a:t>
            </a:r>
            <a:r>
              <a:rPr lang="en-US" dirty="0">
                <a:latin typeface="Cambria" pitchFamily="18" charset="0"/>
              </a:rPr>
              <a:t>are the entities related? Draw an action diamond between the two entities on the line you just added. </a:t>
            </a:r>
          </a:p>
          <a:p>
            <a:r>
              <a:rPr lang="en-US" dirty="0">
                <a:latin typeface="Cambria" pitchFamily="18" charset="0"/>
              </a:rPr>
              <a:t>Add </a:t>
            </a:r>
            <a:r>
              <a:rPr lang="en-US" dirty="0" smtClean="0">
                <a:latin typeface="Cambria" pitchFamily="18" charset="0"/>
              </a:rPr>
              <a:t>attributes. : Any </a:t>
            </a:r>
            <a:r>
              <a:rPr lang="en-US" dirty="0">
                <a:latin typeface="Cambria" pitchFamily="18" charset="0"/>
              </a:rPr>
              <a:t>key attributes of entities should be added using oval-shaped symbols.</a:t>
            </a:r>
          </a:p>
          <a:p>
            <a:r>
              <a:rPr lang="en-US" dirty="0">
                <a:latin typeface="Cambria" pitchFamily="18" charset="0"/>
              </a:rPr>
              <a:t>Complete the </a:t>
            </a:r>
            <a:r>
              <a:rPr lang="en-US" dirty="0" smtClean="0">
                <a:latin typeface="Cambria" pitchFamily="18" charset="0"/>
              </a:rPr>
              <a:t>diagram : Continue </a:t>
            </a:r>
            <a:r>
              <a:rPr lang="en-US" dirty="0">
                <a:latin typeface="Cambria" pitchFamily="18" charset="0"/>
              </a:rPr>
              <a:t>to connect the entities with lines, and adding diamonds to describe each relationship until all relationships have been </a:t>
            </a:r>
            <a:r>
              <a:rPr lang="en-US" dirty="0" smtClean="0">
                <a:latin typeface="Cambria" pitchFamily="18" charset="0"/>
              </a:rPr>
              <a:t>described.</a:t>
            </a:r>
            <a:endParaRPr lang="en-US" dirty="0">
              <a:latin typeface="Cambria" pitchFamily="18" charset="0"/>
            </a:endParaRPr>
          </a:p>
          <a:p>
            <a:endParaRPr lang="en-US" dirty="0">
              <a:latin typeface="Cambria" pitchFamily="18" charset="0"/>
            </a:endParaRPr>
          </a:p>
        </p:txBody>
      </p:sp>
    </p:spTree>
    <p:extLst>
      <p:ext uri="{BB962C8B-B14F-4D97-AF65-F5344CB8AC3E}">
        <p14:creationId xmlns:p14="http://schemas.microsoft.com/office/powerpoint/2010/main" val="115492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057" y="480646"/>
            <a:ext cx="8596668" cy="1320800"/>
          </a:xfrm>
        </p:spPr>
        <p:txBody>
          <a:bodyPr>
            <a:normAutofit/>
          </a:bodyPr>
          <a:lstStyle/>
          <a:p>
            <a:r>
              <a:rPr lang="en-US" sz="3200" b="1" dirty="0" smtClean="0">
                <a:solidFill>
                  <a:srgbClr val="002060"/>
                </a:solidFill>
                <a:latin typeface="Cambria" pitchFamily="18" charset="0"/>
              </a:rPr>
              <a:t>ER Diagram Components</a:t>
            </a:r>
            <a:endParaRPr lang="en-US" sz="3200" b="1" dirty="0">
              <a:solidFill>
                <a:srgbClr val="002060"/>
              </a:solidFill>
              <a:latin typeface="Cambria"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947" y="1390918"/>
            <a:ext cx="6490952" cy="546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948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76200"/>
            <a:ext cx="9980682" cy="941231"/>
          </a:xfrm>
        </p:spPr>
        <p:txBody>
          <a:bodyPr>
            <a:normAutofit/>
          </a:bodyPr>
          <a:lstStyle/>
          <a:p>
            <a:r>
              <a:rPr lang="en-US" sz="3200" b="1" dirty="0" smtClean="0">
                <a:solidFill>
                  <a:srgbClr val="002060"/>
                </a:solidFill>
                <a:latin typeface="Cambria" pitchFamily="18" charset="0"/>
              </a:rPr>
              <a:t>ER DIAGRAM</a:t>
            </a:r>
            <a:endParaRPr lang="en-US" sz="3200" b="1" dirty="0">
              <a:solidFill>
                <a:srgbClr val="002060"/>
              </a:solidFill>
              <a:latin typeface="Cambria" pitchFamily="18" charset="0"/>
            </a:endParaRPr>
          </a:p>
        </p:txBody>
      </p:sp>
      <p:pic>
        <p:nvPicPr>
          <p:cNvPr id="5" name="Content Placeholder 4"/>
          <p:cNvPicPr>
            <a:picLocks noGrp="1"/>
          </p:cNvPicPr>
          <p:nvPr>
            <p:ph idx="1"/>
          </p:nvPr>
        </p:nvPicPr>
        <p:blipFill rotWithShape="1">
          <a:blip r:embed="rId2"/>
          <a:srcRect l="14101" r="13540"/>
          <a:stretch/>
        </p:blipFill>
        <p:spPr bwMode="auto">
          <a:xfrm>
            <a:off x="579549" y="738555"/>
            <a:ext cx="11295928" cy="61194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193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0954"/>
          </a:xfrm>
        </p:spPr>
        <p:txBody>
          <a:bodyPr>
            <a:normAutofit/>
          </a:bodyPr>
          <a:lstStyle/>
          <a:p>
            <a:r>
              <a:rPr lang="en-US" sz="3600" b="1" dirty="0" err="1" smtClean="0">
                <a:solidFill>
                  <a:srgbClr val="002060"/>
                </a:solidFill>
                <a:latin typeface="Cambria" pitchFamily="18" charset="0"/>
              </a:rPr>
              <a:t>Swimlane</a:t>
            </a:r>
            <a:r>
              <a:rPr lang="en-US" sz="3600" b="1" dirty="0" smtClean="0">
                <a:solidFill>
                  <a:srgbClr val="002060"/>
                </a:solidFill>
                <a:latin typeface="Cambria" pitchFamily="18" charset="0"/>
              </a:rPr>
              <a:t> Diagram</a:t>
            </a:r>
            <a:endParaRPr lang="en-US" sz="3600" b="1" dirty="0">
              <a:solidFill>
                <a:srgbClr val="002060"/>
              </a:solidFill>
              <a:latin typeface="Cambria" pitchFamily="18" charset="0"/>
            </a:endParaRPr>
          </a:p>
        </p:txBody>
      </p:sp>
      <p:sp>
        <p:nvSpPr>
          <p:cNvPr id="3" name="Content Placeholder 2"/>
          <p:cNvSpPr>
            <a:spLocks noGrp="1"/>
          </p:cNvSpPr>
          <p:nvPr>
            <p:ph idx="1"/>
          </p:nvPr>
        </p:nvSpPr>
        <p:spPr>
          <a:xfrm>
            <a:off x="794565" y="1480651"/>
            <a:ext cx="8596668" cy="3880773"/>
          </a:xfrm>
        </p:spPr>
        <p:txBody>
          <a:bodyPr/>
          <a:lstStyle/>
          <a:p>
            <a:r>
              <a:rPr lang="en-US" dirty="0">
                <a:latin typeface="Cambria" pitchFamily="18" charset="0"/>
                <a:ea typeface="Cambria Math" pitchFamily="18" charset="0"/>
              </a:rPr>
              <a:t>A </a:t>
            </a:r>
            <a:r>
              <a:rPr lang="en-US" b="1" dirty="0">
                <a:latin typeface="Cambria" pitchFamily="18" charset="0"/>
                <a:ea typeface="Cambria Math" pitchFamily="18" charset="0"/>
              </a:rPr>
              <a:t>swim lane</a:t>
            </a:r>
            <a:r>
              <a:rPr lang="en-US" dirty="0">
                <a:latin typeface="Cambria" pitchFamily="18" charset="0"/>
                <a:ea typeface="Cambria Math" pitchFamily="18" charset="0"/>
              </a:rPr>
              <a:t> (or </a:t>
            </a:r>
            <a:r>
              <a:rPr lang="en-US" b="1" dirty="0" err="1">
                <a:latin typeface="Cambria" pitchFamily="18" charset="0"/>
                <a:ea typeface="Cambria Math" pitchFamily="18" charset="0"/>
              </a:rPr>
              <a:t>swimlane</a:t>
            </a:r>
            <a:r>
              <a:rPr lang="en-US" b="1" dirty="0">
                <a:latin typeface="Cambria" pitchFamily="18" charset="0"/>
                <a:ea typeface="Cambria Math" pitchFamily="18" charset="0"/>
              </a:rPr>
              <a:t> diagram</a:t>
            </a:r>
            <a:r>
              <a:rPr lang="en-US" dirty="0">
                <a:latin typeface="Cambria" pitchFamily="18" charset="0"/>
                <a:ea typeface="Cambria Math" pitchFamily="18" charset="0"/>
              </a:rPr>
              <a:t>) is a visual element used in process flow </a:t>
            </a:r>
            <a:r>
              <a:rPr lang="en-US" b="1" dirty="0">
                <a:latin typeface="Cambria" pitchFamily="18" charset="0"/>
                <a:ea typeface="Cambria Math" pitchFamily="18" charset="0"/>
              </a:rPr>
              <a:t>diagrams</a:t>
            </a:r>
            <a:r>
              <a:rPr lang="en-US" dirty="0">
                <a:latin typeface="Cambria" pitchFamily="18" charset="0"/>
                <a:ea typeface="Cambria Math" pitchFamily="18" charset="0"/>
              </a:rPr>
              <a:t>, or flowcharts, that visually distinguishes job sharing and responsibilities for sub-processes of a business process. Swim lanes may be arranged either horizontally or vertically.</a:t>
            </a:r>
          </a:p>
        </p:txBody>
      </p:sp>
    </p:spTree>
    <p:extLst>
      <p:ext uri="{BB962C8B-B14F-4D97-AF65-F5344CB8AC3E}">
        <p14:creationId xmlns:p14="http://schemas.microsoft.com/office/powerpoint/2010/main" val="104864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503" y="457200"/>
            <a:ext cx="8596668" cy="1320800"/>
          </a:xfrm>
        </p:spPr>
        <p:txBody>
          <a:bodyPr>
            <a:normAutofit/>
          </a:bodyPr>
          <a:lstStyle/>
          <a:p>
            <a:r>
              <a:rPr lang="en-US" sz="3600" b="1" dirty="0" err="1" smtClean="0">
                <a:solidFill>
                  <a:srgbClr val="002060"/>
                </a:solidFill>
                <a:latin typeface="Cambria" pitchFamily="18" charset="0"/>
              </a:rPr>
              <a:t>Swimlane</a:t>
            </a:r>
            <a:r>
              <a:rPr lang="en-US" sz="3600" b="1" dirty="0" smtClean="0">
                <a:solidFill>
                  <a:srgbClr val="002060"/>
                </a:solidFill>
                <a:latin typeface="Cambria" pitchFamily="18" charset="0"/>
              </a:rPr>
              <a:t> Diagram Rules</a:t>
            </a:r>
            <a:endParaRPr lang="en-US" sz="3600" b="1" dirty="0">
              <a:solidFill>
                <a:srgbClr val="002060"/>
              </a:solidFill>
              <a:latin typeface="Cambria" pitchFamily="18" charset="0"/>
            </a:endParaRPr>
          </a:p>
        </p:txBody>
      </p:sp>
      <p:sp>
        <p:nvSpPr>
          <p:cNvPr id="3" name="Content Placeholder 2"/>
          <p:cNvSpPr>
            <a:spLocks noGrp="1"/>
          </p:cNvSpPr>
          <p:nvPr>
            <p:ph idx="1"/>
          </p:nvPr>
        </p:nvSpPr>
        <p:spPr>
          <a:xfrm>
            <a:off x="771118" y="1339974"/>
            <a:ext cx="8596668" cy="3880773"/>
          </a:xfrm>
        </p:spPr>
        <p:txBody>
          <a:bodyPr>
            <a:normAutofit fontScale="92500" lnSpcReduction="10000"/>
          </a:bodyPr>
          <a:lstStyle/>
          <a:p>
            <a:pPr fontAlgn="base"/>
            <a:r>
              <a:rPr lang="en-US" b="1" dirty="0">
                <a:latin typeface="Cambria" pitchFamily="18" charset="0"/>
              </a:rPr>
              <a:t>Construction</a:t>
            </a:r>
            <a:r>
              <a:rPr lang="en-US" dirty="0">
                <a:latin typeface="Cambria" pitchFamily="18" charset="0"/>
              </a:rPr>
              <a:t> - A </a:t>
            </a:r>
            <a:r>
              <a:rPr lang="en-US" dirty="0" err="1">
                <a:latin typeface="Cambria" pitchFamily="18" charset="0"/>
              </a:rPr>
              <a:t>swimlane</a:t>
            </a:r>
            <a:r>
              <a:rPr lang="en-US" dirty="0">
                <a:latin typeface="Cambria" pitchFamily="18" charset="0"/>
              </a:rPr>
              <a:t> diagram incorporates standard symbols to display information </a:t>
            </a:r>
            <a:r>
              <a:rPr lang="en-US" dirty="0" smtClean="0">
                <a:latin typeface="Cambria" pitchFamily="18" charset="0"/>
              </a:rPr>
              <a:t>.Each </a:t>
            </a:r>
            <a:r>
              <a:rPr lang="en-US" dirty="0">
                <a:latin typeface="Cambria" pitchFamily="18" charset="0"/>
              </a:rPr>
              <a:t>time a new actor is identified, a new column or row should be </a:t>
            </a:r>
            <a:r>
              <a:rPr lang="en-US" dirty="0" smtClean="0">
                <a:latin typeface="Cambria" pitchFamily="18" charset="0"/>
              </a:rPr>
              <a:t>added. A </a:t>
            </a:r>
            <a:r>
              <a:rPr lang="en-US" dirty="0">
                <a:latin typeface="Cambria" pitchFamily="18" charset="0"/>
              </a:rPr>
              <a:t>circle signifies the starting and ending of an event in the process (also known as initial state and final state</a:t>
            </a:r>
            <a:r>
              <a:rPr lang="en-US" dirty="0" smtClean="0">
                <a:latin typeface="Cambria" pitchFamily="18" charset="0"/>
              </a:rPr>
              <a:t>).</a:t>
            </a:r>
            <a:endParaRPr lang="en-US" dirty="0">
              <a:latin typeface="Cambria" pitchFamily="18" charset="0"/>
            </a:endParaRPr>
          </a:p>
          <a:p>
            <a:pPr lvl="1" fontAlgn="base"/>
            <a:r>
              <a:rPr lang="en-US" dirty="0">
                <a:latin typeface="Cambria" pitchFamily="18" charset="0"/>
              </a:rPr>
              <a:t>A rectangle (in BPMN or UML diagrams, these may be rounded)[8] represents an activity in the process.</a:t>
            </a:r>
          </a:p>
          <a:p>
            <a:pPr lvl="1" fontAlgn="base"/>
            <a:r>
              <a:rPr lang="en-US" dirty="0">
                <a:latin typeface="Cambria" pitchFamily="18" charset="0"/>
              </a:rPr>
              <a:t>A diamond represents a decision that must be made.</a:t>
            </a:r>
          </a:p>
          <a:p>
            <a:pPr lvl="1" fontAlgn="base"/>
            <a:r>
              <a:rPr lang="en-US" dirty="0">
                <a:latin typeface="Cambria" pitchFamily="18" charset="0"/>
              </a:rPr>
              <a:t>Arrows indicate the flow of the process.</a:t>
            </a:r>
          </a:p>
          <a:p>
            <a:pPr lvl="1" fontAlgn="base"/>
            <a:r>
              <a:rPr lang="en-US" dirty="0">
                <a:latin typeface="Cambria" pitchFamily="18" charset="0"/>
              </a:rPr>
              <a:t>A cylinder represents stored data.</a:t>
            </a:r>
          </a:p>
          <a:p>
            <a:pPr fontAlgn="base"/>
            <a:r>
              <a:rPr lang="en-US" b="1" dirty="0">
                <a:latin typeface="Cambria" pitchFamily="18" charset="0"/>
              </a:rPr>
              <a:t>Verbiage </a:t>
            </a:r>
            <a:r>
              <a:rPr lang="en-US" dirty="0">
                <a:latin typeface="Cambria" pitchFamily="18" charset="0"/>
              </a:rPr>
              <a:t>–</a:t>
            </a:r>
          </a:p>
          <a:p>
            <a:pPr lvl="1" fontAlgn="base"/>
            <a:r>
              <a:rPr lang="en-US" dirty="0">
                <a:latin typeface="Cambria" pitchFamily="18" charset="0"/>
              </a:rPr>
              <a:t>Initial state and final state (circles) should state what is being performed.[9]</a:t>
            </a:r>
          </a:p>
          <a:p>
            <a:pPr lvl="1" fontAlgn="base"/>
            <a:r>
              <a:rPr lang="en-US" dirty="0">
                <a:latin typeface="Cambria" pitchFamily="18" charset="0"/>
              </a:rPr>
              <a:t>The name of the action (rectangle) should describe its purpose. In activity diagrams, these generally should start with a verb.</a:t>
            </a:r>
          </a:p>
          <a:p>
            <a:endParaRPr lang="en-US" dirty="0"/>
          </a:p>
        </p:txBody>
      </p:sp>
    </p:spTree>
    <p:extLst>
      <p:ext uri="{BB962C8B-B14F-4D97-AF65-F5344CB8AC3E}">
        <p14:creationId xmlns:p14="http://schemas.microsoft.com/office/powerpoint/2010/main" val="197607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smtClean="0">
                <a:solidFill>
                  <a:srgbClr val="002060"/>
                </a:solidFill>
                <a:latin typeface="Cambria" pitchFamily="18" charset="0"/>
              </a:rPr>
              <a:t>Swimlane</a:t>
            </a:r>
            <a:r>
              <a:rPr lang="en-US" sz="3600" b="1" dirty="0" smtClean="0">
                <a:solidFill>
                  <a:srgbClr val="002060"/>
                </a:solidFill>
                <a:latin typeface="Cambria" pitchFamily="18" charset="0"/>
              </a:rPr>
              <a:t> Components</a:t>
            </a:r>
            <a:endParaRPr lang="en-US" sz="3600" b="1" dirty="0">
              <a:solidFill>
                <a:srgbClr val="002060"/>
              </a:solidFill>
              <a:latin typeface="Cambria" pitchFamily="18" charset="0"/>
            </a:endParaRPr>
          </a:p>
        </p:txBody>
      </p:sp>
      <p:pic>
        <p:nvPicPr>
          <p:cNvPr id="9220" name="Picture 4" descr="Image result for swimlane diagram symb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59" y="1559171"/>
            <a:ext cx="10602854" cy="465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4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608" t="23878" r="18820" b="9454"/>
          <a:stretch/>
        </p:blipFill>
        <p:spPr bwMode="auto">
          <a:xfrm>
            <a:off x="2883878" y="0"/>
            <a:ext cx="930812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93077" y="2442102"/>
            <a:ext cx="3285708" cy="523220"/>
          </a:xfrm>
          <a:prstGeom prst="rect">
            <a:avLst/>
          </a:prstGeom>
          <a:noFill/>
        </p:spPr>
        <p:txBody>
          <a:bodyPr wrap="none" rtlCol="0">
            <a:spAutoFit/>
          </a:bodyPr>
          <a:lstStyle/>
          <a:p>
            <a:r>
              <a:rPr lang="en-US" sz="2800" b="1" dirty="0" err="1" smtClean="0">
                <a:solidFill>
                  <a:srgbClr val="002060"/>
                </a:solidFill>
                <a:latin typeface="Cambria" pitchFamily="18" charset="0"/>
              </a:rPr>
              <a:t>Swimlane</a:t>
            </a:r>
            <a:r>
              <a:rPr lang="en-US" sz="2800" b="1" dirty="0" smtClean="0">
                <a:solidFill>
                  <a:srgbClr val="002060"/>
                </a:solidFill>
                <a:latin typeface="Cambria" pitchFamily="18" charset="0"/>
              </a:rPr>
              <a:t> Diagram</a:t>
            </a:r>
            <a:endParaRPr lang="en-US" sz="2800" b="1" dirty="0">
              <a:solidFill>
                <a:srgbClr val="002060"/>
              </a:solidFill>
              <a:latin typeface="Cambria" pitchFamily="18" charset="0"/>
            </a:endParaRPr>
          </a:p>
        </p:txBody>
      </p:sp>
    </p:spTree>
    <p:extLst>
      <p:ext uri="{BB962C8B-B14F-4D97-AF65-F5344CB8AC3E}">
        <p14:creationId xmlns:p14="http://schemas.microsoft.com/office/powerpoint/2010/main" val="24740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316" y="480646"/>
            <a:ext cx="9980682" cy="1043354"/>
          </a:xfrm>
        </p:spPr>
        <p:txBody>
          <a:bodyPr>
            <a:normAutofit fontScale="90000"/>
          </a:bodyPr>
          <a:lstStyle/>
          <a:p>
            <a:r>
              <a:rPr lang="en-US" sz="3600" b="1" dirty="0" smtClean="0">
                <a:solidFill>
                  <a:srgbClr val="002060"/>
                </a:solidFill>
                <a:latin typeface="Cambria" pitchFamily="18" charset="0"/>
              </a:rPr>
              <a:t>Class-responsibility-collaboration(CRC)</a:t>
            </a:r>
            <a:r>
              <a:rPr lang="en-US" dirty="0"/>
              <a:t/>
            </a:r>
            <a:br>
              <a:rPr lang="en-US" dirty="0"/>
            </a:br>
            <a:endParaRPr lang="en-US" dirty="0"/>
          </a:p>
        </p:txBody>
      </p:sp>
      <p:sp>
        <p:nvSpPr>
          <p:cNvPr id="3" name="Content Placeholder 2"/>
          <p:cNvSpPr>
            <a:spLocks noGrp="1"/>
          </p:cNvSpPr>
          <p:nvPr>
            <p:ph idx="1"/>
          </p:nvPr>
        </p:nvSpPr>
        <p:spPr>
          <a:xfrm>
            <a:off x="864904" y="1328251"/>
            <a:ext cx="8596668" cy="3880773"/>
          </a:xfrm>
        </p:spPr>
        <p:txBody>
          <a:bodyPr/>
          <a:lstStyle/>
          <a:p>
            <a:r>
              <a:rPr lang="en-US" dirty="0">
                <a:latin typeface="Cambria" pitchFamily="18" charset="0"/>
              </a:rPr>
              <a:t>CRC cards are usually created from index cards. Members of a brainstorming session will write up one CRC card for each relevant class/object of their design. The card is partitioned into three areas</a:t>
            </a:r>
            <a:r>
              <a:rPr lang="en-US" dirty="0" smtClean="0">
                <a:latin typeface="Cambria" pitchFamily="18" charset="0"/>
              </a:rPr>
              <a:t>:</a:t>
            </a:r>
            <a:endParaRPr lang="en-US" dirty="0">
              <a:latin typeface="Cambria" pitchFamily="18" charset="0"/>
            </a:endParaRPr>
          </a:p>
          <a:p>
            <a:r>
              <a:rPr lang="en-US" dirty="0">
                <a:latin typeface="Cambria" pitchFamily="18" charset="0"/>
              </a:rPr>
              <a:t>On top of the card, the </a:t>
            </a:r>
            <a:r>
              <a:rPr lang="en-US" b="1" dirty="0">
                <a:latin typeface="Cambria" pitchFamily="18" charset="0"/>
              </a:rPr>
              <a:t>class</a:t>
            </a:r>
            <a:r>
              <a:rPr lang="en-US" dirty="0">
                <a:latin typeface="Cambria" pitchFamily="18" charset="0"/>
              </a:rPr>
              <a:t> name</a:t>
            </a:r>
          </a:p>
          <a:p>
            <a:r>
              <a:rPr lang="en-US" dirty="0">
                <a:latin typeface="Cambria" pitchFamily="18" charset="0"/>
              </a:rPr>
              <a:t>On the left, the </a:t>
            </a:r>
            <a:r>
              <a:rPr lang="en-US" b="1" dirty="0">
                <a:latin typeface="Cambria" pitchFamily="18" charset="0"/>
              </a:rPr>
              <a:t>responsibilities</a:t>
            </a:r>
            <a:r>
              <a:rPr lang="en-US" dirty="0">
                <a:latin typeface="Cambria" pitchFamily="18" charset="0"/>
              </a:rPr>
              <a:t> of the class</a:t>
            </a:r>
          </a:p>
          <a:p>
            <a:r>
              <a:rPr lang="en-US" dirty="0">
                <a:latin typeface="Cambria" pitchFamily="18" charset="0"/>
              </a:rPr>
              <a:t>On the right, </a:t>
            </a:r>
            <a:r>
              <a:rPr lang="en-US" b="1" dirty="0">
                <a:latin typeface="Cambria" pitchFamily="18" charset="0"/>
              </a:rPr>
              <a:t>collaborators</a:t>
            </a:r>
            <a:r>
              <a:rPr lang="en-US" dirty="0">
                <a:latin typeface="Cambria" pitchFamily="18" charset="0"/>
              </a:rPr>
              <a:t> (other classes) with which this class interacts to fulfill its responsibilities</a:t>
            </a:r>
          </a:p>
          <a:p>
            <a:endParaRPr lang="en-US" dirty="0"/>
          </a:p>
        </p:txBody>
      </p:sp>
    </p:spTree>
    <p:extLst>
      <p:ext uri="{BB962C8B-B14F-4D97-AF65-F5344CB8AC3E}">
        <p14:creationId xmlns:p14="http://schemas.microsoft.com/office/powerpoint/2010/main" val="3347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latin typeface="Cambria" pitchFamily="18" charset="0"/>
              </a:rPr>
              <a:t>CRC Rules</a:t>
            </a:r>
            <a:endParaRPr lang="en-US" sz="3600" b="1" dirty="0">
              <a:solidFill>
                <a:srgbClr val="002060"/>
              </a:solidFill>
              <a:latin typeface="Cambria" pitchFamily="18" charset="0"/>
            </a:endParaRPr>
          </a:p>
        </p:txBody>
      </p:sp>
      <p:sp>
        <p:nvSpPr>
          <p:cNvPr id="3" name="Content Placeholder 2"/>
          <p:cNvSpPr>
            <a:spLocks noGrp="1"/>
          </p:cNvSpPr>
          <p:nvPr>
            <p:ph idx="1"/>
          </p:nvPr>
        </p:nvSpPr>
        <p:spPr>
          <a:xfrm>
            <a:off x="829734" y="1550989"/>
            <a:ext cx="8596668" cy="3880773"/>
          </a:xfrm>
        </p:spPr>
        <p:txBody>
          <a:bodyPr>
            <a:normAutofit/>
          </a:bodyPr>
          <a:lstStyle/>
          <a:p>
            <a:r>
              <a:rPr lang="en-US" b="1" dirty="0">
                <a:latin typeface="Cambria" pitchFamily="18" charset="0"/>
              </a:rPr>
              <a:t>Find classes</a:t>
            </a:r>
            <a:r>
              <a:rPr lang="en-US" dirty="0">
                <a:latin typeface="Cambria" pitchFamily="18" charset="0"/>
              </a:rPr>
              <a:t>. </a:t>
            </a:r>
            <a:r>
              <a:rPr lang="en-US" dirty="0" smtClean="0">
                <a:latin typeface="Cambria" pitchFamily="18" charset="0"/>
              </a:rPr>
              <a:t>Finding classes is fundamentally an analysis task because it deals with identifying the building blocks for your application. </a:t>
            </a:r>
          </a:p>
          <a:p>
            <a:r>
              <a:rPr lang="en-US" b="1" dirty="0" smtClean="0">
                <a:latin typeface="Cambria" pitchFamily="18" charset="0"/>
              </a:rPr>
              <a:t>Find </a:t>
            </a:r>
            <a:r>
              <a:rPr lang="en-US" b="1" dirty="0">
                <a:latin typeface="Cambria" pitchFamily="18" charset="0"/>
              </a:rPr>
              <a:t>responsibilities</a:t>
            </a:r>
            <a:r>
              <a:rPr lang="en-US" dirty="0">
                <a:latin typeface="Cambria" pitchFamily="18" charset="0"/>
              </a:rPr>
              <a:t>. You should ask yourself what a class does as well as what information you wish to maintain about it. You will often identify a responsibility for a class to fulfill a collaboration with another class.</a:t>
            </a:r>
          </a:p>
          <a:p>
            <a:r>
              <a:rPr lang="en-US" b="1" dirty="0">
                <a:latin typeface="Cambria" pitchFamily="18" charset="0"/>
              </a:rPr>
              <a:t>Define collaborators</a:t>
            </a:r>
            <a:r>
              <a:rPr lang="en-US" dirty="0">
                <a:latin typeface="Cambria" pitchFamily="18" charset="0"/>
              </a:rPr>
              <a:t>. A class often does not have sufficient information to fulfill its responsibilities. Therefore, it must collaborate (work) with other classes to get the job done. Collaboration will be in one of two forms: a request for information or a request to perform a task. </a:t>
            </a:r>
            <a:endParaRPr lang="en-US" dirty="0" smtClean="0">
              <a:latin typeface="Cambria" pitchFamily="18" charset="0"/>
            </a:endParaRPr>
          </a:p>
          <a:p>
            <a:r>
              <a:rPr lang="en-US" b="1" dirty="0" smtClean="0">
                <a:latin typeface="Cambria" pitchFamily="18" charset="0"/>
              </a:rPr>
              <a:t>Move </a:t>
            </a:r>
            <a:r>
              <a:rPr lang="en-US" b="1" dirty="0">
                <a:latin typeface="Cambria" pitchFamily="18" charset="0"/>
              </a:rPr>
              <a:t>the cards around</a:t>
            </a:r>
            <a:r>
              <a:rPr lang="en-US" dirty="0">
                <a:latin typeface="Cambria" pitchFamily="18" charset="0"/>
              </a:rPr>
              <a:t>. To improve everyone's understanding of the system, the cards should be placed on the table in an intelligent manner. Two cards that collaborate with one another should be placed close together on the </a:t>
            </a:r>
            <a:r>
              <a:rPr lang="en-US" dirty="0" smtClean="0">
                <a:latin typeface="Cambria" pitchFamily="18" charset="0"/>
              </a:rPr>
              <a:t>table</a:t>
            </a:r>
            <a:endParaRPr lang="en-US" dirty="0">
              <a:latin typeface="Cambria" pitchFamily="18" charset="0"/>
            </a:endParaRPr>
          </a:p>
        </p:txBody>
      </p:sp>
    </p:spTree>
    <p:extLst>
      <p:ext uri="{BB962C8B-B14F-4D97-AF65-F5344CB8AC3E}">
        <p14:creationId xmlns:p14="http://schemas.microsoft.com/office/powerpoint/2010/main" val="15101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288" t="12644" r="7827" b="23809"/>
          <a:stretch/>
        </p:blipFill>
        <p:spPr bwMode="auto">
          <a:xfrm>
            <a:off x="187569" y="715108"/>
            <a:ext cx="11816862" cy="5193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1992923" y="1910861"/>
            <a:ext cx="1113692" cy="597877"/>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408984" y="1910861"/>
            <a:ext cx="1113692" cy="597877"/>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12522" y="1910861"/>
            <a:ext cx="996461" cy="597877"/>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54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latin typeface="Cambria" pitchFamily="18" charset="0"/>
              </a:rPr>
              <a:t>CRC Components</a:t>
            </a:r>
            <a:endParaRPr lang="en-US" sz="3600" b="1" dirty="0">
              <a:solidFill>
                <a:srgbClr val="002060"/>
              </a:solidFill>
              <a:latin typeface="Cambria" pitchFamily="18" charset="0"/>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523" y="1591041"/>
            <a:ext cx="6248400" cy="41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9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821" t="28526" r="29362" b="20833"/>
          <a:stretch/>
        </p:blipFill>
        <p:spPr bwMode="auto">
          <a:xfrm>
            <a:off x="0" y="0"/>
            <a:ext cx="123363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046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396" y="550985"/>
            <a:ext cx="8596668" cy="1320800"/>
          </a:xfrm>
        </p:spPr>
        <p:txBody>
          <a:bodyPr>
            <a:normAutofit/>
          </a:bodyPr>
          <a:lstStyle/>
          <a:p>
            <a:r>
              <a:rPr lang="en-US" sz="3600" b="1" dirty="0" smtClean="0">
                <a:solidFill>
                  <a:srgbClr val="002060"/>
                </a:solidFill>
                <a:latin typeface="Cambria" pitchFamily="18" charset="0"/>
              </a:rPr>
              <a:t>Sequence Diagram</a:t>
            </a:r>
            <a:endParaRPr lang="en-US" sz="3600" b="1" dirty="0">
              <a:solidFill>
                <a:srgbClr val="002060"/>
              </a:solidFill>
              <a:latin typeface="Cambria" pitchFamily="18" charset="0"/>
            </a:endParaRPr>
          </a:p>
        </p:txBody>
      </p:sp>
      <p:sp>
        <p:nvSpPr>
          <p:cNvPr id="3" name="Content Placeholder 2"/>
          <p:cNvSpPr>
            <a:spLocks noGrp="1"/>
          </p:cNvSpPr>
          <p:nvPr>
            <p:ph idx="1"/>
          </p:nvPr>
        </p:nvSpPr>
        <p:spPr>
          <a:xfrm>
            <a:off x="853181" y="1574435"/>
            <a:ext cx="8596668" cy="3880773"/>
          </a:xfrm>
        </p:spPr>
        <p:txBody>
          <a:bodyPr/>
          <a:lstStyle/>
          <a:p>
            <a:r>
              <a:rPr lang="en-US" dirty="0"/>
              <a:t>Sequence diagrams describe interactions among classes in terms of an exchange of messages over time. They're also called event diagrams. </a:t>
            </a:r>
            <a:endParaRPr lang="en-US" dirty="0" smtClean="0"/>
          </a:p>
          <a:p>
            <a:pPr marL="0" indent="0">
              <a:buNone/>
            </a:pPr>
            <a:endParaRPr lang="en-US" dirty="0" smtClean="0"/>
          </a:p>
          <a:p>
            <a:r>
              <a:rPr lang="en-US" dirty="0"/>
              <a:t> A sequence diagram is a good way to visualize and validate various runtime scenarios. These can help to predict how a system will behave and to discover responsibilities a class may need to have in the process of modeling a new system.</a:t>
            </a:r>
          </a:p>
        </p:txBody>
      </p:sp>
    </p:spTree>
    <p:extLst>
      <p:ext uri="{BB962C8B-B14F-4D97-AF65-F5344CB8AC3E}">
        <p14:creationId xmlns:p14="http://schemas.microsoft.com/office/powerpoint/2010/main" val="229010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354" y="1477107"/>
            <a:ext cx="10070124" cy="5184949"/>
          </a:xfrm>
        </p:spPr>
        <p:txBody>
          <a:bodyPr/>
          <a:lstStyle/>
          <a:p>
            <a:r>
              <a:rPr lang="en-US" b="1" dirty="0">
                <a:latin typeface="Cambria" pitchFamily="18" charset="0"/>
              </a:rPr>
              <a:t>Class Roles or Participants</a:t>
            </a:r>
            <a:r>
              <a:rPr lang="en-US" dirty="0">
                <a:latin typeface="Cambria" pitchFamily="18" charset="0"/>
              </a:rPr>
              <a:t/>
            </a:r>
            <a:br>
              <a:rPr lang="en-US" dirty="0">
                <a:latin typeface="Cambria" pitchFamily="18" charset="0"/>
              </a:rPr>
            </a:br>
            <a:r>
              <a:rPr lang="en-US" dirty="0">
                <a:latin typeface="Cambria" pitchFamily="18" charset="0"/>
              </a:rPr>
              <a:t>Class roles describe the way an object will behave in context. </a:t>
            </a:r>
            <a:endParaRPr lang="en-US" dirty="0" smtClean="0">
              <a:latin typeface="Cambria" pitchFamily="18" charset="0"/>
            </a:endParaRPr>
          </a:p>
          <a:p>
            <a:endParaRPr lang="en-US" dirty="0" smtClean="0">
              <a:latin typeface="Cambria" pitchFamily="18" charset="0"/>
            </a:endParaRPr>
          </a:p>
          <a:p>
            <a:endParaRPr lang="en-US" dirty="0">
              <a:latin typeface="Cambria" pitchFamily="18" charset="0"/>
            </a:endParaRPr>
          </a:p>
          <a:p>
            <a:r>
              <a:rPr lang="en-US" b="1" dirty="0">
                <a:latin typeface="Cambria" pitchFamily="18" charset="0"/>
              </a:rPr>
              <a:t>Activation or Execution Occurrence</a:t>
            </a:r>
            <a:r>
              <a:rPr lang="en-US" dirty="0">
                <a:latin typeface="Cambria" pitchFamily="18" charset="0"/>
              </a:rPr>
              <a:t/>
            </a:r>
            <a:br>
              <a:rPr lang="en-US" dirty="0">
                <a:latin typeface="Cambria" pitchFamily="18" charset="0"/>
              </a:rPr>
            </a:br>
            <a:r>
              <a:rPr lang="en-US" dirty="0">
                <a:latin typeface="Cambria" pitchFamily="18" charset="0"/>
              </a:rPr>
              <a:t>Activation boxes represent the time an object needs to complete a task. </a:t>
            </a:r>
            <a:endParaRPr lang="en-US" dirty="0" smtClean="0">
              <a:latin typeface="Cambria" pitchFamily="18" charset="0"/>
            </a:endParaRPr>
          </a:p>
          <a:p>
            <a:pPr marL="0" indent="0">
              <a:buNone/>
            </a:pPr>
            <a:r>
              <a:rPr lang="en-US" dirty="0">
                <a:latin typeface="Cambria" pitchFamily="18" charset="0"/>
              </a:rPr>
              <a:t/>
            </a:r>
            <a:br>
              <a:rPr lang="en-US" dirty="0">
                <a:latin typeface="Cambria" pitchFamily="18" charset="0"/>
              </a:rPr>
            </a:br>
            <a:endParaRPr lang="en-US" dirty="0" smtClean="0">
              <a:latin typeface="Cambria" pitchFamily="18" charset="0"/>
            </a:endParaRPr>
          </a:p>
          <a:p>
            <a:pPr marL="0" indent="0">
              <a:buNone/>
            </a:pPr>
            <a:endParaRPr lang="en-US" dirty="0">
              <a:latin typeface="Cambria" pitchFamily="18" charset="0"/>
            </a:endParaRPr>
          </a:p>
          <a:p>
            <a:pPr marL="0" indent="0">
              <a:buNone/>
            </a:pPr>
            <a:endParaRPr lang="en-US" dirty="0" smtClean="0">
              <a:latin typeface="Cambria" pitchFamily="18" charset="0"/>
            </a:endParaRPr>
          </a:p>
          <a:p>
            <a:pPr marL="0" indent="0">
              <a:buNone/>
            </a:pPr>
            <a:endParaRPr lang="en-US" dirty="0">
              <a:latin typeface="Cambria" pitchFamily="18" charset="0"/>
            </a:endParaRPr>
          </a:p>
        </p:txBody>
      </p:sp>
      <p:pic>
        <p:nvPicPr>
          <p:cNvPr id="9220" name="Picture 4" descr="Object symbol - Sequenc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756" y="2497117"/>
            <a:ext cx="2305050" cy="55245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ctivation - Sequenc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756" y="4351108"/>
            <a:ext cx="2971800" cy="18669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07477" y="562708"/>
            <a:ext cx="7491046" cy="646331"/>
          </a:xfrm>
          <a:prstGeom prst="rect">
            <a:avLst/>
          </a:prstGeom>
          <a:noFill/>
        </p:spPr>
        <p:txBody>
          <a:bodyPr wrap="square" rtlCol="0">
            <a:spAutoFit/>
          </a:bodyPr>
          <a:lstStyle/>
          <a:p>
            <a:r>
              <a:rPr lang="en-US" sz="3600" b="1" dirty="0" smtClean="0">
                <a:solidFill>
                  <a:srgbClr val="002060"/>
                </a:solidFill>
                <a:latin typeface="Cambria" pitchFamily="18" charset="0"/>
              </a:rPr>
              <a:t>Sequence Diagram Components</a:t>
            </a:r>
            <a:endParaRPr lang="en-US" sz="3600" b="1" dirty="0">
              <a:solidFill>
                <a:srgbClr val="002060"/>
              </a:solidFill>
              <a:latin typeface="Cambria" pitchFamily="18" charset="0"/>
            </a:endParaRPr>
          </a:p>
        </p:txBody>
      </p:sp>
    </p:spTree>
    <p:extLst>
      <p:ext uri="{BB962C8B-B14F-4D97-AF65-F5344CB8AC3E}">
        <p14:creationId xmlns:p14="http://schemas.microsoft.com/office/powerpoint/2010/main" val="294360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7138" y="169817"/>
            <a:ext cx="11054862" cy="6583680"/>
          </a:xfrm>
        </p:spPr>
        <p:txBody>
          <a:bodyPr>
            <a:normAutofit/>
          </a:bodyPr>
          <a:lstStyle/>
          <a:p>
            <a:endParaRPr lang="en-US" b="1" dirty="0" smtClean="0">
              <a:latin typeface="Cambria" pitchFamily="18" charset="0"/>
            </a:endParaRPr>
          </a:p>
          <a:p>
            <a:pPr marL="0" lvl="0" indent="0">
              <a:lnSpc>
                <a:spcPct val="100000"/>
              </a:lnSpc>
              <a:spcBef>
                <a:spcPts val="0"/>
              </a:spcBef>
              <a:buNone/>
            </a:pPr>
            <a:r>
              <a:rPr lang="en-US" sz="3200" b="1" dirty="0">
                <a:solidFill>
                  <a:srgbClr val="002060"/>
                </a:solidFill>
                <a:latin typeface="Cambria" pitchFamily="18" charset="0"/>
              </a:rPr>
              <a:t>Sequence Diagram Components</a:t>
            </a:r>
          </a:p>
          <a:p>
            <a:endParaRPr lang="en-US" b="1" dirty="0">
              <a:latin typeface="Cambria" pitchFamily="18" charset="0"/>
            </a:endParaRPr>
          </a:p>
          <a:p>
            <a:pPr marL="0" indent="0">
              <a:buNone/>
            </a:pPr>
            <a:r>
              <a:rPr lang="en-US" b="1" dirty="0" smtClean="0">
                <a:latin typeface="Cambria" pitchFamily="18" charset="0"/>
              </a:rPr>
              <a:t>Messages</a:t>
            </a:r>
            <a:r>
              <a:rPr lang="en-US" dirty="0">
                <a:latin typeface="Cambria" pitchFamily="18" charset="0"/>
              </a:rPr>
              <a:t/>
            </a:r>
            <a:br>
              <a:rPr lang="en-US" dirty="0">
                <a:latin typeface="Cambria" pitchFamily="18" charset="0"/>
              </a:rPr>
            </a:br>
            <a:r>
              <a:rPr lang="en-US" dirty="0" err="1">
                <a:latin typeface="Cambria" pitchFamily="18" charset="0"/>
              </a:rPr>
              <a:t>Messages</a:t>
            </a:r>
            <a:r>
              <a:rPr lang="en-US" dirty="0">
                <a:latin typeface="Cambria" pitchFamily="18" charset="0"/>
              </a:rPr>
              <a:t> are arrows that represent </a:t>
            </a:r>
            <a:endParaRPr lang="en-US" dirty="0" smtClean="0">
              <a:latin typeface="Cambria" pitchFamily="18" charset="0"/>
            </a:endParaRPr>
          </a:p>
          <a:p>
            <a:pPr marL="0" indent="0">
              <a:buNone/>
            </a:pPr>
            <a:r>
              <a:rPr lang="en-US" dirty="0" smtClean="0">
                <a:latin typeface="Cambria" pitchFamily="18" charset="0"/>
              </a:rPr>
              <a:t>communication </a:t>
            </a:r>
            <a:r>
              <a:rPr lang="en-US" dirty="0">
                <a:latin typeface="Cambria" pitchFamily="18" charset="0"/>
              </a:rPr>
              <a:t>between objects. </a:t>
            </a:r>
          </a:p>
          <a:p>
            <a:pPr marL="0" indent="0">
              <a:buNone/>
            </a:pPr>
            <a:endParaRPr lang="en-US" dirty="0">
              <a:latin typeface="Cambria" pitchFamily="18" charset="0"/>
            </a:endParaRPr>
          </a:p>
          <a:p>
            <a:pPr marL="0" indent="0">
              <a:buNone/>
            </a:pPr>
            <a:r>
              <a:rPr lang="en-US" b="1" dirty="0" smtClean="0">
                <a:latin typeface="Cambria" pitchFamily="18" charset="0"/>
              </a:rPr>
              <a:t>-Lifelines</a:t>
            </a:r>
            <a:r>
              <a:rPr lang="en-US" dirty="0">
                <a:latin typeface="Cambria" pitchFamily="18" charset="0"/>
              </a:rPr>
              <a:t/>
            </a:r>
            <a:br>
              <a:rPr lang="en-US" dirty="0">
                <a:latin typeface="Cambria" pitchFamily="18" charset="0"/>
              </a:rPr>
            </a:br>
            <a:r>
              <a:rPr lang="en-US" dirty="0" err="1">
                <a:latin typeface="Cambria" pitchFamily="18" charset="0"/>
              </a:rPr>
              <a:t>Lifelines</a:t>
            </a:r>
            <a:r>
              <a:rPr lang="en-US" dirty="0">
                <a:latin typeface="Cambria" pitchFamily="18" charset="0"/>
              </a:rPr>
              <a:t> are vertical dashed </a:t>
            </a:r>
            <a:r>
              <a:rPr lang="en-US" dirty="0" smtClean="0">
                <a:latin typeface="Cambria" pitchFamily="18" charset="0"/>
              </a:rPr>
              <a:t>lines that </a:t>
            </a:r>
            <a:r>
              <a:rPr lang="en-US" dirty="0">
                <a:latin typeface="Cambria" pitchFamily="18" charset="0"/>
              </a:rPr>
              <a:t>indicate the object's </a:t>
            </a:r>
          </a:p>
          <a:p>
            <a:pPr marL="0" indent="0">
              <a:buNone/>
            </a:pPr>
            <a:r>
              <a:rPr lang="en-US" dirty="0" smtClean="0">
                <a:latin typeface="Cambria" pitchFamily="18" charset="0"/>
              </a:rPr>
              <a:t>presence </a:t>
            </a:r>
            <a:r>
              <a:rPr lang="en-US" dirty="0">
                <a:latin typeface="Cambria" pitchFamily="18" charset="0"/>
              </a:rPr>
              <a:t>over time</a:t>
            </a:r>
            <a:r>
              <a:rPr lang="en-US" dirty="0" smtClean="0">
                <a:latin typeface="Cambria" pitchFamily="18" charset="0"/>
              </a:rPr>
              <a:t>.</a:t>
            </a:r>
          </a:p>
          <a:p>
            <a:endParaRPr lang="en-US" dirty="0" smtClean="0">
              <a:latin typeface="Cambria" pitchFamily="18" charset="0"/>
            </a:endParaRPr>
          </a:p>
          <a:p>
            <a:endParaRPr lang="en-US" dirty="0">
              <a:latin typeface="Cambria" pitchFamily="18" charset="0"/>
            </a:endParaRPr>
          </a:p>
          <a:p>
            <a:endParaRPr lang="en-US" dirty="0" smtClean="0">
              <a:latin typeface="Cambria" pitchFamily="18" charset="0"/>
            </a:endParaRPr>
          </a:p>
          <a:p>
            <a:endParaRPr lang="en-US" dirty="0">
              <a:latin typeface="Cambria" pitchFamily="18" charset="0"/>
            </a:endParaRPr>
          </a:p>
          <a:p>
            <a:endParaRPr lang="en-US" dirty="0" smtClean="0">
              <a:latin typeface="Cambria" pitchFamily="18" charset="0"/>
            </a:endParaRPr>
          </a:p>
          <a:p>
            <a:endParaRPr lang="en-US" dirty="0">
              <a:latin typeface="Cambria" pitchFamily="18" charset="0"/>
            </a:endParaRPr>
          </a:p>
        </p:txBody>
      </p:sp>
      <p:pic>
        <p:nvPicPr>
          <p:cNvPr id="10242" name="Picture 2" descr="Lifeline - Sequenc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4785" y="4173416"/>
            <a:ext cx="2376035" cy="254390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4785" y="1259128"/>
            <a:ext cx="2315308" cy="248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165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1" y="480646"/>
            <a:ext cx="9980682" cy="739408"/>
          </a:xfrm>
        </p:spPr>
        <p:txBody>
          <a:bodyPr>
            <a:noAutofit/>
          </a:bodyPr>
          <a:lstStyle/>
          <a:p>
            <a:r>
              <a:rPr lang="en-US" sz="3600" b="1" dirty="0">
                <a:solidFill>
                  <a:srgbClr val="002060"/>
                </a:solidFill>
                <a:latin typeface="Cambria" pitchFamily="18" charset="0"/>
              </a:rPr>
              <a:t>Types of Messages in Sequence Diagrams</a:t>
            </a:r>
            <a:br>
              <a:rPr lang="en-US" sz="3600" b="1" dirty="0">
                <a:solidFill>
                  <a:srgbClr val="002060"/>
                </a:solidFill>
                <a:latin typeface="Cambria" pitchFamily="18" charset="0"/>
              </a:rPr>
            </a:br>
            <a:endParaRPr lang="en-US" sz="3600" b="1" dirty="0">
              <a:solidFill>
                <a:srgbClr val="002060"/>
              </a:solidFill>
              <a:latin typeface="Cambria" pitchFamily="18" charset="0"/>
            </a:endParaRPr>
          </a:p>
        </p:txBody>
      </p:sp>
      <p:sp>
        <p:nvSpPr>
          <p:cNvPr id="3" name="Content Placeholder 2"/>
          <p:cNvSpPr>
            <a:spLocks noGrp="1"/>
          </p:cNvSpPr>
          <p:nvPr>
            <p:ph idx="1"/>
          </p:nvPr>
        </p:nvSpPr>
        <p:spPr>
          <a:xfrm>
            <a:off x="1078523" y="1476102"/>
            <a:ext cx="10952368" cy="5381898"/>
          </a:xfrm>
        </p:spPr>
        <p:txBody>
          <a:bodyPr/>
          <a:lstStyle/>
          <a:p>
            <a:r>
              <a:rPr lang="en-US" dirty="0">
                <a:latin typeface="Cambria" pitchFamily="18" charset="0"/>
              </a:rPr>
              <a:t>Synchronous </a:t>
            </a:r>
            <a:r>
              <a:rPr lang="en-US" dirty="0" smtClean="0">
                <a:latin typeface="Cambria" pitchFamily="18" charset="0"/>
              </a:rPr>
              <a:t>Message</a:t>
            </a:r>
          </a:p>
          <a:p>
            <a:r>
              <a:rPr lang="en-US" dirty="0">
                <a:latin typeface="Cambria" pitchFamily="18" charset="0"/>
              </a:rPr>
              <a:t>Asynchronous </a:t>
            </a:r>
            <a:r>
              <a:rPr lang="en-US" dirty="0" smtClean="0">
                <a:latin typeface="Cambria" pitchFamily="18" charset="0"/>
              </a:rPr>
              <a:t>Message</a:t>
            </a:r>
          </a:p>
          <a:p>
            <a:r>
              <a:rPr lang="en-US" dirty="0">
                <a:latin typeface="Cambria" pitchFamily="18" charset="0"/>
              </a:rPr>
              <a:t>Reply or Return </a:t>
            </a:r>
            <a:r>
              <a:rPr lang="en-US" dirty="0" smtClean="0">
                <a:latin typeface="Cambria" pitchFamily="18" charset="0"/>
              </a:rPr>
              <a:t>Message</a:t>
            </a:r>
          </a:p>
          <a:p>
            <a:r>
              <a:rPr lang="en-US" dirty="0">
                <a:latin typeface="Cambria" pitchFamily="18" charset="0"/>
              </a:rPr>
              <a:t>Self </a:t>
            </a:r>
            <a:r>
              <a:rPr lang="en-US" dirty="0" smtClean="0">
                <a:latin typeface="Cambria" pitchFamily="18" charset="0"/>
              </a:rPr>
              <a:t>Message</a:t>
            </a:r>
          </a:p>
          <a:p>
            <a:r>
              <a:rPr lang="en-US" dirty="0">
                <a:latin typeface="Cambria" pitchFamily="18" charset="0"/>
              </a:rPr>
              <a:t>Create </a:t>
            </a:r>
            <a:r>
              <a:rPr lang="en-US" dirty="0" smtClean="0">
                <a:latin typeface="Cambria" pitchFamily="18" charset="0"/>
              </a:rPr>
              <a:t>Message</a:t>
            </a:r>
          </a:p>
          <a:p>
            <a:r>
              <a:rPr lang="en-US" dirty="0">
                <a:latin typeface="Cambria" pitchFamily="18" charset="0"/>
              </a:rPr>
              <a:t>Delete </a:t>
            </a:r>
            <a:r>
              <a:rPr lang="en-US" dirty="0" smtClean="0">
                <a:latin typeface="Cambria" pitchFamily="18" charset="0"/>
              </a:rPr>
              <a:t>Message</a:t>
            </a:r>
          </a:p>
          <a:p>
            <a:r>
              <a:rPr lang="en-US" dirty="0">
                <a:latin typeface="Cambria" pitchFamily="18" charset="0"/>
              </a:rPr>
              <a:t>Found </a:t>
            </a:r>
            <a:r>
              <a:rPr lang="en-US" dirty="0" smtClean="0">
                <a:latin typeface="Cambria" pitchFamily="18" charset="0"/>
              </a:rPr>
              <a:t>Message</a:t>
            </a:r>
          </a:p>
          <a:p>
            <a:r>
              <a:rPr lang="en-US" dirty="0">
                <a:latin typeface="Cambria" pitchFamily="18" charset="0"/>
              </a:rPr>
              <a:t>Lost Message</a:t>
            </a:r>
            <a:br>
              <a:rPr lang="en-US" dirty="0">
                <a:latin typeface="Cambria" pitchFamily="18" charset="0"/>
              </a:rPr>
            </a:br>
            <a:endParaRPr lang="en-US" dirty="0">
              <a:latin typeface="Cambria" pitchFamily="18" charset="0"/>
            </a:endParaRPr>
          </a:p>
        </p:txBody>
      </p:sp>
    </p:spTree>
    <p:extLst>
      <p:ext uri="{BB962C8B-B14F-4D97-AF65-F5344CB8AC3E}">
        <p14:creationId xmlns:p14="http://schemas.microsoft.com/office/powerpoint/2010/main" val="310886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323" y="0"/>
            <a:ext cx="9986481" cy="6858000"/>
          </a:xfrm>
        </p:spPr>
      </p:pic>
    </p:spTree>
    <p:extLst>
      <p:ext uri="{BB962C8B-B14F-4D97-AF65-F5344CB8AC3E}">
        <p14:creationId xmlns:p14="http://schemas.microsoft.com/office/powerpoint/2010/main" val="95841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565" y="515816"/>
            <a:ext cx="8596668" cy="1320800"/>
          </a:xfrm>
        </p:spPr>
        <p:txBody>
          <a:bodyPr>
            <a:normAutofit/>
          </a:bodyPr>
          <a:lstStyle/>
          <a:p>
            <a:r>
              <a:rPr lang="en-US" sz="4000" b="1" dirty="0" smtClean="0">
                <a:solidFill>
                  <a:srgbClr val="002060"/>
                </a:solidFill>
                <a:latin typeface="Cambria" pitchFamily="18" charset="0"/>
              </a:rPr>
              <a:t>State Diagram</a:t>
            </a:r>
            <a:endParaRPr lang="en-US" sz="4000" b="1" dirty="0">
              <a:solidFill>
                <a:srgbClr val="002060"/>
              </a:solidFill>
              <a:latin typeface="Cambria" pitchFamily="18" charset="0"/>
            </a:endParaRPr>
          </a:p>
        </p:txBody>
      </p:sp>
      <p:sp>
        <p:nvSpPr>
          <p:cNvPr id="3" name="Content Placeholder 2"/>
          <p:cNvSpPr>
            <a:spLocks noGrp="1"/>
          </p:cNvSpPr>
          <p:nvPr>
            <p:ph idx="1"/>
          </p:nvPr>
        </p:nvSpPr>
        <p:spPr>
          <a:xfrm>
            <a:off x="911795" y="1539266"/>
            <a:ext cx="8596668" cy="3880773"/>
          </a:xfrm>
        </p:spPr>
        <p:txBody>
          <a:bodyPr>
            <a:normAutofit/>
          </a:bodyPr>
          <a:lstStyle/>
          <a:p>
            <a:r>
              <a:rPr lang="en-US" sz="2400" dirty="0">
                <a:latin typeface="Cambria" pitchFamily="18" charset="0"/>
              </a:rPr>
              <a:t>A state diagram is a type of </a:t>
            </a:r>
            <a:r>
              <a:rPr lang="en-US" sz="2400" dirty="0" smtClean="0">
                <a:latin typeface="Cambria" pitchFamily="18" charset="0"/>
              </a:rPr>
              <a:t>diagram which describes </a:t>
            </a:r>
            <a:r>
              <a:rPr lang="en-US" sz="2400" dirty="0">
                <a:latin typeface="Cambria" pitchFamily="18" charset="0"/>
              </a:rPr>
              <a:t>the behavior of systems</a:t>
            </a:r>
            <a:r>
              <a:rPr lang="en-US" sz="2400" dirty="0" smtClean="0">
                <a:latin typeface="Cambria" pitchFamily="18" charset="0"/>
              </a:rPr>
              <a:t>.</a:t>
            </a:r>
          </a:p>
          <a:p>
            <a:r>
              <a:rPr lang="en-US" sz="2400" dirty="0">
                <a:latin typeface="Cambria" pitchFamily="18" charset="0"/>
              </a:rPr>
              <a:t>State diagrams are used to give an abstract description of the behavior of a system. This behavior is analyzed and represented as a series of events that can occur in one or more possible states</a:t>
            </a:r>
            <a:r>
              <a:rPr lang="en-US" sz="2400" dirty="0" smtClean="0">
                <a:latin typeface="Cambria" pitchFamily="18" charset="0"/>
              </a:rPr>
              <a:t>.</a:t>
            </a:r>
          </a:p>
          <a:p>
            <a:endParaRPr lang="en-US" sz="2400" dirty="0">
              <a:latin typeface="Cambria" pitchFamily="18" charset="0"/>
            </a:endParaRPr>
          </a:p>
        </p:txBody>
      </p:sp>
    </p:spTree>
    <p:extLst>
      <p:ext uri="{BB962C8B-B14F-4D97-AF65-F5344CB8AC3E}">
        <p14:creationId xmlns:p14="http://schemas.microsoft.com/office/powerpoint/2010/main" val="332095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rgbClr val="002060"/>
                </a:solidFill>
                <a:latin typeface="Cambria" pitchFamily="18" charset="0"/>
              </a:rPr>
              <a:t>Symbols</a:t>
            </a:r>
            <a:endParaRPr lang="en-US" sz="3600" b="1" dirty="0">
              <a:solidFill>
                <a:srgbClr val="002060"/>
              </a:solidFill>
              <a:latin typeface="Cambria"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63858"/>
            <a:ext cx="12192000" cy="4814841"/>
          </a:xfrm>
        </p:spPr>
      </p:pic>
    </p:spTree>
    <p:extLst>
      <p:ext uri="{BB962C8B-B14F-4D97-AF65-F5344CB8AC3E}">
        <p14:creationId xmlns:p14="http://schemas.microsoft.com/office/powerpoint/2010/main" val="167031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latin typeface="Cambria" pitchFamily="18" charset="0"/>
              </a:rPr>
              <a:t>Symbol description</a:t>
            </a:r>
            <a:endParaRPr lang="en-US" sz="3600" b="1" dirty="0">
              <a:solidFill>
                <a:srgbClr val="002060"/>
              </a:solidFill>
              <a:latin typeface="Cambria" pitchFamily="18" charset="0"/>
            </a:endParaRPr>
          </a:p>
        </p:txBody>
      </p:sp>
      <p:sp>
        <p:nvSpPr>
          <p:cNvPr id="3" name="Content Placeholder 2"/>
          <p:cNvSpPr>
            <a:spLocks noGrp="1"/>
          </p:cNvSpPr>
          <p:nvPr>
            <p:ph idx="1"/>
          </p:nvPr>
        </p:nvSpPr>
        <p:spPr>
          <a:xfrm>
            <a:off x="829734" y="1480650"/>
            <a:ext cx="8596668" cy="4908427"/>
          </a:xfrm>
        </p:spPr>
        <p:txBody>
          <a:bodyPr/>
          <a:lstStyle/>
          <a:p>
            <a:r>
              <a:rPr lang="en-US" b="1" dirty="0">
                <a:latin typeface="Cambria" pitchFamily="18" charset="0"/>
              </a:rPr>
              <a:t>State</a:t>
            </a:r>
            <a:r>
              <a:rPr lang="en-US" dirty="0">
                <a:latin typeface="Cambria" pitchFamily="18" charset="0"/>
              </a:rPr>
              <a:t> defines current condition of an event or activity. State diagram is </a:t>
            </a:r>
            <a:r>
              <a:rPr lang="en-US" dirty="0" err="1">
                <a:latin typeface="Cambria" pitchFamily="18" charset="0"/>
              </a:rPr>
              <a:t>ofen</a:t>
            </a:r>
            <a:r>
              <a:rPr lang="en-US" dirty="0">
                <a:latin typeface="Cambria" pitchFamily="18" charset="0"/>
              </a:rPr>
              <a:t> used to describe state changes triggered by events</a:t>
            </a:r>
            <a:r>
              <a:rPr lang="en-US" dirty="0" smtClean="0">
                <a:latin typeface="Cambria" pitchFamily="18" charset="0"/>
              </a:rPr>
              <a:t>.</a:t>
            </a:r>
          </a:p>
          <a:p>
            <a:endParaRPr lang="en-US" b="1" dirty="0" smtClean="0">
              <a:latin typeface="Cambria" pitchFamily="18" charset="0"/>
            </a:endParaRPr>
          </a:p>
          <a:p>
            <a:endParaRPr lang="en-US" b="1" dirty="0">
              <a:latin typeface="Cambria" pitchFamily="18" charset="0"/>
            </a:endParaRPr>
          </a:p>
          <a:p>
            <a:r>
              <a:rPr lang="en-US" b="1" dirty="0">
                <a:latin typeface="Cambria" pitchFamily="18" charset="0"/>
              </a:rPr>
              <a:t>Start state</a:t>
            </a:r>
            <a:r>
              <a:rPr lang="en-US" dirty="0">
                <a:latin typeface="Cambria" pitchFamily="18" charset="0"/>
              </a:rPr>
              <a:t> symbol signals the first step of a process</a:t>
            </a:r>
            <a:r>
              <a:rPr lang="en-US" dirty="0" smtClean="0">
                <a:latin typeface="Cambria" pitchFamily="18" charset="0"/>
              </a:rPr>
              <a:t>.</a:t>
            </a:r>
          </a:p>
          <a:p>
            <a:endParaRPr lang="en-US" b="1" dirty="0">
              <a:latin typeface="Cambria" pitchFamily="18" charset="0"/>
            </a:endParaRPr>
          </a:p>
          <a:p>
            <a:endParaRPr lang="en-US" b="1" dirty="0" smtClean="0">
              <a:latin typeface="Cambria" pitchFamily="18" charset="0"/>
            </a:endParaRPr>
          </a:p>
          <a:p>
            <a:endParaRPr lang="en-US" b="1" dirty="0">
              <a:latin typeface="Cambria" pitchFamily="18" charset="0"/>
            </a:endParaRPr>
          </a:p>
          <a:p>
            <a:r>
              <a:rPr lang="en-US" b="1" dirty="0">
                <a:latin typeface="Cambria" pitchFamily="18" charset="0"/>
              </a:rPr>
              <a:t>End state</a:t>
            </a:r>
            <a:r>
              <a:rPr lang="en-US" dirty="0">
                <a:latin typeface="Cambria" pitchFamily="18" charset="0"/>
              </a:rPr>
              <a:t> symbol stands for the result of a process</a:t>
            </a:r>
            <a:r>
              <a:rPr lang="en-US" dirty="0" smtClean="0">
                <a:latin typeface="Cambria" pitchFamily="18" charset="0"/>
              </a:rPr>
              <a:t>.</a:t>
            </a:r>
          </a:p>
          <a:p>
            <a:endParaRPr lang="en-US" b="1" dirty="0">
              <a:latin typeface="Cambria" pitchFamily="18" charset="0"/>
            </a:endParaRPr>
          </a:p>
        </p:txBody>
      </p:sp>
      <p:pic>
        <p:nvPicPr>
          <p:cNvPr id="12290" name="Picture 2" descr="Start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244" y="2264545"/>
            <a:ext cx="1057275" cy="70485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tart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43" y="4066131"/>
            <a:ext cx="1057275" cy="62865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Transi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197" y="5279048"/>
            <a:ext cx="1057275"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7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353" t="12661" r="12242" b="6250"/>
          <a:stretch/>
        </p:blipFill>
        <p:spPr bwMode="auto">
          <a:xfrm>
            <a:off x="211013" y="-11725"/>
            <a:ext cx="11547231" cy="66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386862" y="1266092"/>
            <a:ext cx="1652953" cy="79716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68924" y="3845169"/>
            <a:ext cx="1652953" cy="3985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80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latin typeface="Cambria" pitchFamily="18" charset="0"/>
              </a:rPr>
              <a:t>Symbol description</a:t>
            </a:r>
            <a:endParaRPr lang="en-US" sz="3600" b="1" dirty="0">
              <a:solidFill>
                <a:srgbClr val="002060"/>
              </a:solidFill>
              <a:latin typeface="Cambria" pitchFamily="18" charset="0"/>
            </a:endParaRPr>
          </a:p>
        </p:txBody>
      </p:sp>
      <p:sp>
        <p:nvSpPr>
          <p:cNvPr id="3" name="Content Placeholder 2"/>
          <p:cNvSpPr>
            <a:spLocks noGrp="1"/>
          </p:cNvSpPr>
          <p:nvPr>
            <p:ph idx="1"/>
          </p:nvPr>
        </p:nvSpPr>
        <p:spPr>
          <a:xfrm>
            <a:off x="794564" y="1504097"/>
            <a:ext cx="9064543" cy="4087811"/>
          </a:xfrm>
        </p:spPr>
        <p:txBody>
          <a:bodyPr/>
          <a:lstStyle/>
          <a:p>
            <a:r>
              <a:rPr lang="en-US" b="1" dirty="0">
                <a:latin typeface="Cambria" pitchFamily="18" charset="0"/>
              </a:rPr>
              <a:t>Transition</a:t>
            </a:r>
            <a:r>
              <a:rPr lang="en-US" dirty="0">
                <a:latin typeface="Cambria" pitchFamily="18" charset="0"/>
              </a:rPr>
              <a:t> takes operation from one state to another and represents the response to a particular event. A single transition comes out of each state or activity, connecting it to the next state or activity.</a:t>
            </a:r>
            <a:endParaRPr lang="en-US" b="1" dirty="0" smtClean="0">
              <a:latin typeface="Cambria" pitchFamily="18" charset="0"/>
            </a:endParaRPr>
          </a:p>
          <a:p>
            <a:endParaRPr lang="en-US" b="1" dirty="0">
              <a:latin typeface="Cambria" pitchFamily="18" charset="0"/>
            </a:endParaRPr>
          </a:p>
          <a:p>
            <a:endParaRPr lang="en-US" b="1" dirty="0" smtClean="0">
              <a:latin typeface="Cambria" pitchFamily="18" charset="0"/>
            </a:endParaRPr>
          </a:p>
          <a:p>
            <a:r>
              <a:rPr lang="en-US" b="1" dirty="0" smtClean="0">
                <a:latin typeface="Cambria" pitchFamily="18" charset="0"/>
              </a:rPr>
              <a:t>You also have Decision, History and Constraint in the UML model element.</a:t>
            </a:r>
            <a:endParaRPr lang="en-US" b="1" dirty="0">
              <a:latin typeface="Cambria" pitchFamily="18" charset="0"/>
            </a:endParaRPr>
          </a:p>
        </p:txBody>
      </p:sp>
      <p:pic>
        <p:nvPicPr>
          <p:cNvPr id="13314" name="Picture 2" descr="Dec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752" y="2223498"/>
            <a:ext cx="1057275"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6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71" y="0"/>
            <a:ext cx="12185930" cy="6858000"/>
          </a:xfrm>
        </p:spPr>
      </p:pic>
    </p:spTree>
    <p:extLst>
      <p:ext uri="{BB962C8B-B14F-4D97-AF65-F5344CB8AC3E}">
        <p14:creationId xmlns:p14="http://schemas.microsoft.com/office/powerpoint/2010/main" val="126940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Cambria" pitchFamily="18" charset="0"/>
              </a:rPr>
              <a:t>Website Link</a:t>
            </a:r>
            <a:endParaRPr lang="en-US" b="1" dirty="0">
              <a:solidFill>
                <a:srgbClr val="002060"/>
              </a:solidFill>
              <a:latin typeface="Cambria" pitchFamily="18" charset="0"/>
            </a:endParaRPr>
          </a:p>
        </p:txBody>
      </p:sp>
      <p:sp>
        <p:nvSpPr>
          <p:cNvPr id="3" name="Content Placeholder 2"/>
          <p:cNvSpPr>
            <a:spLocks noGrp="1"/>
          </p:cNvSpPr>
          <p:nvPr>
            <p:ph idx="1"/>
          </p:nvPr>
        </p:nvSpPr>
        <p:spPr>
          <a:xfrm>
            <a:off x="1732411" y="1738558"/>
            <a:ext cx="8596668" cy="3880773"/>
          </a:xfrm>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sz="3200" dirty="0" smtClean="0">
                <a:solidFill>
                  <a:srgbClr val="0070C0"/>
                </a:solidFill>
                <a:latin typeface="Cambria" pitchFamily="18" charset="0"/>
                <a:hlinkClick r:id="rId2"/>
              </a:rPr>
              <a:t>https://leisurelife.000webhostapp.com</a:t>
            </a:r>
            <a:endParaRPr lang="en-US" sz="3200" dirty="0">
              <a:solidFill>
                <a:srgbClr val="0070C0"/>
              </a:solidFill>
              <a:latin typeface="Cambria" pitchFamily="18" charset="0"/>
            </a:endParaRPr>
          </a:p>
        </p:txBody>
      </p:sp>
    </p:spTree>
    <p:extLst>
      <p:ext uri="{BB962C8B-B14F-4D97-AF65-F5344CB8AC3E}">
        <p14:creationId xmlns:p14="http://schemas.microsoft.com/office/powerpoint/2010/main" val="304288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12542" r="1294" b="4621"/>
          <a:stretch/>
        </p:blipFill>
        <p:spPr bwMode="auto">
          <a:xfrm>
            <a:off x="-9639" y="249382"/>
            <a:ext cx="12201639" cy="60267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95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928" t="12542" r="1294" b="7591"/>
          <a:stretch/>
        </p:blipFill>
        <p:spPr bwMode="auto">
          <a:xfrm>
            <a:off x="0" y="1"/>
            <a:ext cx="12192000" cy="70242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048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16172" r="1480" b="5281"/>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984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15842" r="1665" b="4950"/>
          <a:stretch/>
        </p:blipFill>
        <p:spPr bwMode="auto">
          <a:xfrm>
            <a:off x="0" y="0"/>
            <a:ext cx="12192000" cy="68579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985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17162" r="1665" b="5280"/>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165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5738"/>
            <a:ext cx="9753600" cy="648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563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8CDDBB83-77C1-4099-A0AA-289882E745E2}">
  <ds:schemaRefs>
    <ds:schemaRef ds:uri="4873beb7-5857-4685-be1f-d57550cc96cc"/>
    <ds:schemaRef ds:uri="http://purl.org/dc/dcmitype/"/>
    <ds:schemaRef ds:uri="http://schemas.microsoft.com/office/2006/documentManagement/types"/>
    <ds:schemaRef ds:uri="http://purl.org/dc/terms/"/>
    <ds:schemaRef ds:uri="http://schemas.microsoft.com/office/2006/metadata/properties"/>
    <ds:schemaRef ds:uri="http://www.w3.org/XML/1998/namespace"/>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tf00001240</Template>
  <TotalTime>1962</TotalTime>
  <Words>1794</Words>
  <Application>Microsoft Office PowerPoint</Application>
  <PresentationFormat>Widescreen</PresentationFormat>
  <Paragraphs>298</Paragraphs>
  <Slides>98</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98</vt:i4>
      </vt:variant>
    </vt:vector>
  </HeadingPairs>
  <TitlesOfParts>
    <vt:vector size="109" baseType="lpstr">
      <vt:lpstr>Euphemia</vt:lpstr>
      <vt:lpstr>Arial</vt:lpstr>
      <vt:lpstr>Cambria</vt:lpstr>
      <vt:lpstr>Cambria Math</vt:lpstr>
      <vt:lpstr>Times New Roman</vt:lpstr>
      <vt:lpstr>Trebuchet MS</vt:lpstr>
      <vt:lpstr>Wingdings</vt:lpstr>
      <vt:lpstr>Wingdings 3</vt:lpstr>
      <vt:lpstr>Facet</vt:lpstr>
      <vt:lpstr>Packager Shell Object</vt:lpstr>
      <vt:lpstr>Photo Editor Photo</vt:lpstr>
      <vt:lpstr>Leisure Life </vt:lpstr>
      <vt:lpstr>Definition : </vt:lpstr>
      <vt:lpstr>Advantages of buying book online :</vt:lpstr>
      <vt:lpstr>Objectives :</vt:lpstr>
      <vt:lpstr>Websites We Used As Benchmark</vt:lpstr>
      <vt:lpstr>PowerPoint Presentation</vt:lpstr>
      <vt:lpstr>Features We Like In Benchmark Websites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Project Features</vt:lpstr>
      <vt:lpstr>Modules :</vt:lpstr>
      <vt:lpstr>Books :</vt:lpstr>
      <vt:lpstr>My Account :</vt:lpstr>
      <vt:lpstr>Shopping Cart :</vt:lpstr>
      <vt:lpstr>SWOT ANALYSIS</vt:lpstr>
      <vt:lpstr>SWOT Analysis :</vt:lpstr>
      <vt:lpstr>SWOT Analysis :</vt:lpstr>
      <vt:lpstr>SWOT Analysis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PDF of the designed page</vt:lpstr>
      <vt:lpstr>                              DIAGRAMS</vt:lpstr>
      <vt:lpstr>Context Diagram</vt:lpstr>
      <vt:lpstr>Creating Context Diagram Rules</vt:lpstr>
      <vt:lpstr>Context Diagram Symbols</vt:lpstr>
      <vt:lpstr>PowerPoint Presentation</vt:lpstr>
      <vt:lpstr>Data Flow Diagram</vt:lpstr>
      <vt:lpstr>DFD Components</vt:lpstr>
      <vt:lpstr>DFD Diagram Symbol Functions</vt:lpstr>
      <vt:lpstr>Data Flow Diagram Rules</vt:lpstr>
      <vt:lpstr>PowerPoint Presentation</vt:lpstr>
      <vt:lpstr>USE CASE DIAGRAM</vt:lpstr>
      <vt:lpstr>Use case Diagram Functions</vt:lpstr>
      <vt:lpstr>Use case Diagram</vt:lpstr>
      <vt:lpstr>PowerPoint Presentation</vt:lpstr>
      <vt:lpstr>PowerPoint Presentation</vt:lpstr>
      <vt:lpstr>Use Case Diagram Descriptive form</vt:lpstr>
      <vt:lpstr>Use Case : Buy Books</vt:lpstr>
      <vt:lpstr>Successful Scenario</vt:lpstr>
      <vt:lpstr>Alternative Scenario</vt:lpstr>
      <vt:lpstr>Post Conditions</vt:lpstr>
      <vt:lpstr>Activity Diagram</vt:lpstr>
      <vt:lpstr>Activity Diagram Rules</vt:lpstr>
      <vt:lpstr>Activity Diagram Components</vt:lpstr>
      <vt:lpstr>Activity Diagram</vt:lpstr>
      <vt:lpstr>Class Diagram</vt:lpstr>
      <vt:lpstr>Class Diagram</vt:lpstr>
      <vt:lpstr>ER Diagram</vt:lpstr>
      <vt:lpstr>ER Diagram Rules</vt:lpstr>
      <vt:lpstr>ER Diagram Components</vt:lpstr>
      <vt:lpstr>ER DIAGRAM</vt:lpstr>
      <vt:lpstr>Swimlane Diagram</vt:lpstr>
      <vt:lpstr>Swimlane Diagram Rules</vt:lpstr>
      <vt:lpstr>Swimlane Components</vt:lpstr>
      <vt:lpstr>PowerPoint Presentation</vt:lpstr>
      <vt:lpstr>Class-responsibility-collaboration(CRC) </vt:lpstr>
      <vt:lpstr>CRC Rules</vt:lpstr>
      <vt:lpstr>CRC Components</vt:lpstr>
      <vt:lpstr>PowerPoint Presentation</vt:lpstr>
      <vt:lpstr>Sequence Diagram</vt:lpstr>
      <vt:lpstr>PowerPoint Presentation</vt:lpstr>
      <vt:lpstr>PowerPoint Presentation</vt:lpstr>
      <vt:lpstr>Types of Messages in Sequence Diagrams </vt:lpstr>
      <vt:lpstr>PowerPoint Presentation</vt:lpstr>
      <vt:lpstr>State Diagram</vt:lpstr>
      <vt:lpstr>Symbols</vt:lpstr>
      <vt:lpstr>Symbol description</vt:lpstr>
      <vt:lpstr>Symbol description</vt:lpstr>
      <vt:lpstr>PowerPoint Presentation</vt:lpstr>
      <vt:lpstr>Website Link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Book Store</dc:title>
  <dc:creator>Akter</dc:creator>
  <cp:lastModifiedBy>Windows User</cp:lastModifiedBy>
  <cp:revision>83</cp:revision>
  <dcterms:created xsi:type="dcterms:W3CDTF">2017-02-12T17:04:53Z</dcterms:created>
  <dcterms:modified xsi:type="dcterms:W3CDTF">2020-03-07T16:01:02Z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